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241" r:id="rId5"/>
    <p:sldId id="9479" r:id="rId6"/>
    <p:sldId id="9442" r:id="rId7"/>
    <p:sldId id="9458" r:id="rId8"/>
    <p:sldId id="9451" r:id="rId9"/>
    <p:sldId id="9446" r:id="rId10"/>
    <p:sldId id="9452" r:id="rId11"/>
    <p:sldId id="9454" r:id="rId12"/>
    <p:sldId id="9455" r:id="rId13"/>
    <p:sldId id="9445" r:id="rId14"/>
    <p:sldId id="9467" r:id="rId15"/>
    <p:sldId id="9468" r:id="rId16"/>
    <p:sldId id="9469" r:id="rId17"/>
    <p:sldId id="9470" r:id="rId18"/>
    <p:sldId id="9471" r:id="rId19"/>
    <p:sldId id="9472" r:id="rId20"/>
    <p:sldId id="9473" r:id="rId21"/>
    <p:sldId id="9475" r:id="rId22"/>
    <p:sldId id="9477" r:id="rId23"/>
  </p:sldIdLst>
  <p:sldSz cx="12192000" cy="6858000"/>
  <p:notesSz cx="6858000" cy="914400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5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206plus" initials="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7A5"/>
    <a:srgbClr val="2883AF"/>
    <a:srgbClr val="2883B0"/>
    <a:srgbClr val="C00000"/>
    <a:srgbClr val="FFC000"/>
    <a:srgbClr val="A5A5A5"/>
    <a:srgbClr val="5E9BAF"/>
    <a:srgbClr val="5B9BD5"/>
    <a:srgbClr val="014DAB"/>
    <a:srgbClr val="0077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89ADBC-50B4-441A-B324-D4653A060E9B}" v="148" dt="2023-10-12T05:42:26.6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05"/>
    <p:restoredTop sz="94684"/>
  </p:normalViewPr>
  <p:slideViewPr>
    <p:cSldViewPr snapToGrid="0">
      <p:cViewPr varScale="1">
        <p:scale>
          <a:sx n="104" d="100"/>
          <a:sy n="104" d="100"/>
        </p:scale>
        <p:origin x="232" y="240"/>
      </p:cViewPr>
      <p:guideLst>
        <p:guide orient="horz" pos="205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张 志慧" userId="S::zzh@zqxh.onmicrosoft.com::a79842ea-3e54-4e4e-a028-51901ea0f62c" providerId="AD" clId="Web-{AE89ADBC-50B4-441A-B324-D4653A060E9B}"/>
    <pc:docChg chg="modSld">
      <pc:chgData name="张 志慧" userId="S::zzh@zqxh.onmicrosoft.com::a79842ea-3e54-4e4e-a028-51901ea0f62c" providerId="AD" clId="Web-{AE89ADBC-50B4-441A-B324-D4653A060E9B}" dt="2023-10-12T05:42:16.023" v="65" actId="20577"/>
      <pc:docMkLst>
        <pc:docMk/>
      </pc:docMkLst>
      <pc:sldChg chg="modSp">
        <pc:chgData name="张 志慧" userId="S::zzh@zqxh.onmicrosoft.com::a79842ea-3e54-4e4e-a028-51901ea0f62c" providerId="AD" clId="Web-{AE89ADBC-50B4-441A-B324-D4653A060E9B}" dt="2023-10-12T05:38:13.828" v="14" actId="20577"/>
        <pc:sldMkLst>
          <pc:docMk/>
          <pc:sldMk cId="0" sldId="9452"/>
        </pc:sldMkLst>
        <pc:spChg chg="mod">
          <ac:chgData name="张 志慧" userId="S::zzh@zqxh.onmicrosoft.com::a79842ea-3e54-4e4e-a028-51901ea0f62c" providerId="AD" clId="Web-{AE89ADBC-50B4-441A-B324-D4653A060E9B}" dt="2023-10-12T05:38:05.702" v="11" actId="20577"/>
          <ac:spMkLst>
            <pc:docMk/>
            <pc:sldMk cId="0" sldId="9452"/>
            <ac:spMk id="3" creationId="{00000000-0000-0000-0000-000000000000}"/>
          </ac:spMkLst>
        </pc:spChg>
        <pc:spChg chg="mod">
          <ac:chgData name="张 志慧" userId="S::zzh@zqxh.onmicrosoft.com::a79842ea-3e54-4e4e-a028-51901ea0f62c" providerId="AD" clId="Web-{AE89ADBC-50B4-441A-B324-D4653A060E9B}" dt="2023-10-12T05:38:13.828" v="14" actId="20577"/>
          <ac:spMkLst>
            <pc:docMk/>
            <pc:sldMk cId="0" sldId="9452"/>
            <ac:spMk id="6" creationId="{00000000-0000-0000-0000-000000000000}"/>
          </ac:spMkLst>
        </pc:spChg>
      </pc:sldChg>
      <pc:sldChg chg="modSp">
        <pc:chgData name="张 志慧" userId="S::zzh@zqxh.onmicrosoft.com::a79842ea-3e54-4e4e-a028-51901ea0f62c" providerId="AD" clId="Web-{AE89ADBC-50B4-441A-B324-D4653A060E9B}" dt="2023-10-12T05:38:26.156" v="16" actId="20577"/>
        <pc:sldMkLst>
          <pc:docMk/>
          <pc:sldMk cId="0" sldId="9454"/>
        </pc:sldMkLst>
        <pc:spChg chg="mod">
          <ac:chgData name="张 志慧" userId="S::zzh@zqxh.onmicrosoft.com::a79842ea-3e54-4e4e-a028-51901ea0f62c" providerId="AD" clId="Web-{AE89ADBC-50B4-441A-B324-D4653A060E9B}" dt="2023-10-12T05:38:21.718" v="15" actId="20577"/>
          <ac:spMkLst>
            <pc:docMk/>
            <pc:sldMk cId="0" sldId="9454"/>
            <ac:spMk id="3" creationId="{00000000-0000-0000-0000-000000000000}"/>
          </ac:spMkLst>
        </pc:spChg>
        <pc:spChg chg="mod">
          <ac:chgData name="张 志慧" userId="S::zzh@zqxh.onmicrosoft.com::a79842ea-3e54-4e4e-a028-51901ea0f62c" providerId="AD" clId="Web-{AE89ADBC-50B4-441A-B324-D4653A060E9B}" dt="2023-10-12T05:38:26.156" v="16" actId="20577"/>
          <ac:spMkLst>
            <pc:docMk/>
            <pc:sldMk cId="0" sldId="9454"/>
            <ac:spMk id="6" creationId="{00000000-0000-0000-0000-000000000000}"/>
          </ac:spMkLst>
        </pc:spChg>
      </pc:sldChg>
      <pc:sldChg chg="modSp">
        <pc:chgData name="张 志慧" userId="S::zzh@zqxh.onmicrosoft.com::a79842ea-3e54-4e4e-a028-51901ea0f62c" providerId="AD" clId="Web-{AE89ADBC-50B4-441A-B324-D4653A060E9B}" dt="2023-10-12T05:38:44.079" v="19" actId="20577"/>
        <pc:sldMkLst>
          <pc:docMk/>
          <pc:sldMk cId="0" sldId="9455"/>
        </pc:sldMkLst>
        <pc:spChg chg="mod">
          <ac:chgData name="张 志慧" userId="S::zzh@zqxh.onmicrosoft.com::a79842ea-3e54-4e4e-a028-51901ea0f62c" providerId="AD" clId="Web-{AE89ADBC-50B4-441A-B324-D4653A060E9B}" dt="2023-10-12T05:38:41.125" v="17" actId="20577"/>
          <ac:spMkLst>
            <pc:docMk/>
            <pc:sldMk cId="0" sldId="9455"/>
            <ac:spMk id="3" creationId="{00000000-0000-0000-0000-000000000000}"/>
          </ac:spMkLst>
        </pc:spChg>
        <pc:spChg chg="mod">
          <ac:chgData name="张 志慧" userId="S::zzh@zqxh.onmicrosoft.com::a79842ea-3e54-4e4e-a028-51901ea0f62c" providerId="AD" clId="Web-{AE89ADBC-50B4-441A-B324-D4653A060E9B}" dt="2023-10-12T05:38:44.079" v="19" actId="20577"/>
          <ac:spMkLst>
            <pc:docMk/>
            <pc:sldMk cId="0" sldId="9455"/>
            <ac:spMk id="5" creationId="{00000000-0000-0000-0000-000000000000}"/>
          </ac:spMkLst>
        </pc:spChg>
      </pc:sldChg>
      <pc:sldChg chg="modSp">
        <pc:chgData name="张 志慧" userId="S::zzh@zqxh.onmicrosoft.com::a79842ea-3e54-4e4e-a028-51901ea0f62c" providerId="AD" clId="Web-{AE89ADBC-50B4-441A-B324-D4653A060E9B}" dt="2023-10-12T05:37:49.702" v="9" actId="20577"/>
        <pc:sldMkLst>
          <pc:docMk/>
          <pc:sldMk cId="0" sldId="9458"/>
        </pc:sldMkLst>
        <pc:spChg chg="mod">
          <ac:chgData name="张 志慧" userId="S::zzh@zqxh.onmicrosoft.com::a79842ea-3e54-4e4e-a028-51901ea0f62c" providerId="AD" clId="Web-{AE89ADBC-50B4-441A-B324-D4653A060E9B}" dt="2023-10-12T05:37:49.702" v="9" actId="20577"/>
          <ac:spMkLst>
            <pc:docMk/>
            <pc:sldMk cId="0" sldId="9458"/>
            <ac:spMk id="7" creationId="{00000000-0000-0000-0000-000000000000}"/>
          </ac:spMkLst>
        </pc:spChg>
      </pc:sldChg>
      <pc:sldChg chg="modSp">
        <pc:chgData name="张 志慧" userId="S::zzh@zqxh.onmicrosoft.com::a79842ea-3e54-4e4e-a028-51901ea0f62c" providerId="AD" clId="Web-{AE89ADBC-50B4-441A-B324-D4653A060E9B}" dt="2023-10-12T05:38:54.938" v="22" actId="20577"/>
        <pc:sldMkLst>
          <pc:docMk/>
          <pc:sldMk cId="0" sldId="9467"/>
        </pc:sldMkLst>
        <pc:spChg chg="mod">
          <ac:chgData name="张 志慧" userId="S::zzh@zqxh.onmicrosoft.com::a79842ea-3e54-4e4e-a028-51901ea0f62c" providerId="AD" clId="Web-{AE89ADBC-50B4-441A-B324-D4653A060E9B}" dt="2023-10-12T05:38:54.938" v="22" actId="20577"/>
          <ac:spMkLst>
            <pc:docMk/>
            <pc:sldMk cId="0" sldId="9467"/>
            <ac:spMk id="6" creationId="{00000000-0000-0000-0000-000000000000}"/>
          </ac:spMkLst>
        </pc:spChg>
      </pc:sldChg>
      <pc:sldChg chg="modSp">
        <pc:chgData name="张 志慧" userId="S::zzh@zqxh.onmicrosoft.com::a79842ea-3e54-4e4e-a028-51901ea0f62c" providerId="AD" clId="Web-{AE89ADBC-50B4-441A-B324-D4653A060E9B}" dt="2023-10-12T05:40:40.660" v="47" actId="20577"/>
        <pc:sldMkLst>
          <pc:docMk/>
          <pc:sldMk cId="0" sldId="9469"/>
        </pc:sldMkLst>
        <pc:spChg chg="mod">
          <ac:chgData name="张 志慧" userId="S::zzh@zqxh.onmicrosoft.com::a79842ea-3e54-4e4e-a028-51901ea0f62c" providerId="AD" clId="Web-{AE89ADBC-50B4-441A-B324-D4653A060E9B}" dt="2023-10-12T05:40:18.238" v="23" actId="20577"/>
          <ac:spMkLst>
            <pc:docMk/>
            <pc:sldMk cId="0" sldId="9469"/>
            <ac:spMk id="2" creationId="{00000000-0000-0000-0000-000000000000}"/>
          </ac:spMkLst>
        </pc:spChg>
        <pc:spChg chg="mod">
          <ac:chgData name="张 志慧" userId="S::zzh@zqxh.onmicrosoft.com::a79842ea-3e54-4e4e-a028-51901ea0f62c" providerId="AD" clId="Web-{AE89ADBC-50B4-441A-B324-D4653A060E9B}" dt="2023-10-12T05:40:40.660" v="47" actId="20577"/>
          <ac:spMkLst>
            <pc:docMk/>
            <pc:sldMk cId="0" sldId="9469"/>
            <ac:spMk id="3" creationId="{00000000-0000-0000-0000-000000000000}"/>
          </ac:spMkLst>
        </pc:spChg>
      </pc:sldChg>
      <pc:sldChg chg="modSp">
        <pc:chgData name="张 志慧" userId="S::zzh@zqxh.onmicrosoft.com::a79842ea-3e54-4e4e-a028-51901ea0f62c" providerId="AD" clId="Web-{AE89ADBC-50B4-441A-B324-D4653A060E9B}" dt="2023-10-12T05:42:16.023" v="65" actId="20577"/>
        <pc:sldMkLst>
          <pc:docMk/>
          <pc:sldMk cId="0" sldId="9472"/>
        </pc:sldMkLst>
        <pc:spChg chg="mod">
          <ac:chgData name="张 志慧" userId="S::zzh@zqxh.onmicrosoft.com::a79842ea-3e54-4e4e-a028-51901ea0f62c" providerId="AD" clId="Web-{AE89ADBC-50B4-441A-B324-D4653A060E9B}" dt="2023-10-12T05:42:16.023" v="65" actId="20577"/>
          <ac:spMkLst>
            <pc:docMk/>
            <pc:sldMk cId="0" sldId="9472"/>
            <ac:spMk id="3" creationId="{00000000-0000-0000-0000-000000000000}"/>
          </ac:spMkLst>
        </pc:spChg>
      </pc:sldChg>
      <pc:sldChg chg="modSp">
        <pc:chgData name="张 志慧" userId="S::zzh@zqxh.onmicrosoft.com::a79842ea-3e54-4e4e-a028-51901ea0f62c" providerId="AD" clId="Web-{AE89ADBC-50B4-441A-B324-D4653A060E9B}" dt="2023-10-12T05:40:55.942" v="48" actId="20577"/>
        <pc:sldMkLst>
          <pc:docMk/>
          <pc:sldMk cId="0" sldId="9473"/>
        </pc:sldMkLst>
        <pc:spChg chg="mod">
          <ac:chgData name="张 志慧" userId="S::zzh@zqxh.onmicrosoft.com::a79842ea-3e54-4e4e-a028-51901ea0f62c" providerId="AD" clId="Web-{AE89ADBC-50B4-441A-B324-D4653A060E9B}" dt="2023-10-12T05:40:55.942" v="48" actId="20577"/>
          <ac:spMkLst>
            <pc:docMk/>
            <pc:sldMk cId="0" sldId="9473"/>
            <ac:spMk id="2" creationId="{00000000-0000-0000-0000-000000000000}"/>
          </ac:spMkLst>
        </pc:spChg>
      </pc:sldChg>
      <pc:sldChg chg="modSp">
        <pc:chgData name="张 志慧" userId="S::zzh@zqxh.onmicrosoft.com::a79842ea-3e54-4e4e-a028-51901ea0f62c" providerId="AD" clId="Web-{AE89ADBC-50B4-441A-B324-D4653A060E9B}" dt="2023-10-12T05:41:14.302" v="50" actId="20577"/>
        <pc:sldMkLst>
          <pc:docMk/>
          <pc:sldMk cId="0" sldId="9475"/>
        </pc:sldMkLst>
        <pc:spChg chg="mod">
          <ac:chgData name="张 志慧" userId="S::zzh@zqxh.onmicrosoft.com::a79842ea-3e54-4e4e-a028-51901ea0f62c" providerId="AD" clId="Web-{AE89ADBC-50B4-441A-B324-D4653A060E9B}" dt="2023-10-12T05:41:14.302" v="50" actId="20577"/>
          <ac:spMkLst>
            <pc:docMk/>
            <pc:sldMk cId="0" sldId="9475"/>
            <ac:spMk id="3" creationId="{00000000-0000-0000-0000-000000000000}"/>
          </ac:spMkLst>
        </pc:spChg>
      </pc:sldChg>
      <pc:sldChg chg="modSp">
        <pc:chgData name="张 志慧" userId="S::zzh@zqxh.onmicrosoft.com::a79842ea-3e54-4e4e-a028-51901ea0f62c" providerId="AD" clId="Web-{AE89ADBC-50B4-441A-B324-D4653A060E9B}" dt="2023-10-12T05:37:33.608" v="6" actId="20577"/>
        <pc:sldMkLst>
          <pc:docMk/>
          <pc:sldMk cId="0" sldId="9479"/>
        </pc:sldMkLst>
        <pc:spChg chg="mod">
          <ac:chgData name="张 志慧" userId="S::zzh@zqxh.onmicrosoft.com::a79842ea-3e54-4e4e-a028-51901ea0f62c" providerId="AD" clId="Web-{AE89ADBC-50B4-441A-B324-D4653A060E9B}" dt="2023-10-12T05:37:33.608" v="6" actId="20577"/>
          <ac:spMkLst>
            <pc:docMk/>
            <pc:sldMk cId="0" sldId="9479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2023/10/13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7CF9DB-89B8-4144-BFBE-F4D3B810C915}" type="datetimeFigureOut">
              <a:rPr lang="zh-CN" altLang="en-US"/>
              <a:t>2023/10/13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4EE4E-6067-CA43-BAD4-2F0481A23C21}" type="slidenum">
              <a:rPr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4EE4E-6067-CA43-BAD4-2F0481A23C21}" type="slidenum">
              <a:rPr lang="en-US" altLang="zh-CN" smtClean="0"/>
              <a:t>2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4EE4E-6067-CA43-BAD4-2F0481A23C21}" type="slidenum">
              <a:rPr lang="en-US" altLang="zh-CN" smtClean="0"/>
              <a:t>11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4EE4E-6067-CA43-BAD4-2F0481A23C21}" type="slidenum">
              <a:rPr lang="en-US" altLang="zh-CN" smtClean="0"/>
              <a:t>12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4EE4E-6067-CA43-BAD4-2F0481A23C21}" type="slidenum">
              <a:rPr lang="en-US" altLang="zh-CN" smtClean="0"/>
              <a:t>13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4EE4E-6067-CA43-BAD4-2F0481A23C21}" type="slidenum">
              <a:rPr lang="en-US" altLang="zh-CN" smtClean="0"/>
              <a:t>14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4EE4E-6067-CA43-BAD4-2F0481A23C21}" type="slidenum">
              <a:rPr lang="en-US" altLang="zh-CN" smtClean="0"/>
              <a:t>15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4EE4E-6067-CA43-BAD4-2F0481A23C21}" type="slidenum">
              <a:rPr lang="en-US" altLang="zh-CN" smtClean="0"/>
              <a:t>16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4EE4E-6067-CA43-BAD4-2F0481A23C21}" type="slidenum">
              <a:rPr lang="en-US" altLang="zh-CN" smtClean="0"/>
              <a:t>17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4EE4E-6067-CA43-BAD4-2F0481A23C21}" type="slidenum">
              <a:rPr lang="en-US" altLang="zh-CN" smtClean="0"/>
              <a:t>18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4EE4E-6067-CA43-BAD4-2F0481A23C21}" type="slidenum">
              <a:rPr lang="en-US" altLang="zh-CN" smtClean="0"/>
              <a:t>19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4EE4E-6067-CA43-BAD4-2F0481A23C21}" type="slidenum">
              <a:rPr lang="en-US" altLang="zh-CN" smtClean="0"/>
              <a:t>3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4EE4E-6067-CA43-BAD4-2F0481A23C21}" type="slidenum">
              <a:rPr lang="en-US" altLang="zh-CN" smtClean="0"/>
              <a:t>4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4EE4E-6067-CA43-BAD4-2F0481A23C21}" type="slidenum">
              <a:rPr lang="en-US" altLang="zh-CN" smtClean="0"/>
              <a:t>5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4EE4E-6067-CA43-BAD4-2F0481A23C21}" type="slidenum">
              <a:rPr lang="en-US" altLang="zh-CN" smtClean="0"/>
              <a:t>6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4EE4E-6067-CA43-BAD4-2F0481A23C21}" type="slidenum">
              <a:rPr lang="en-US" altLang="zh-CN" smtClean="0"/>
              <a:t>7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4EE4E-6067-CA43-BAD4-2F0481A23C21}" type="slidenum">
              <a:rPr lang="en-US" altLang="zh-CN" smtClean="0"/>
              <a:t>8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4EE4E-6067-CA43-BAD4-2F0481A23C21}" type="slidenum">
              <a:rPr lang="en-US" altLang="zh-CN" smtClean="0"/>
              <a:t>9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4EE4E-6067-CA43-BAD4-2F0481A23C21}" type="slidenum">
              <a:rPr lang="en-US" altLang="zh-CN" smtClean="0"/>
              <a:t>10</a:t>
            </a:fld>
            <a:endParaRPr kumimoji="1"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CA04-4782-1940-ADB0-A51C6C01F7DE}" type="datetimeFigureOut">
              <a:rPr kumimoji="1" lang="zh-CN" altLang="en-US" smtClean="0"/>
              <a:t>2023/10/13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66E7-A56B-0F45-8B7F-D812D1672E2B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1" y="187082"/>
            <a:ext cx="145774" cy="634553"/>
          </a:xfrm>
          <a:prstGeom prst="rect">
            <a:avLst/>
          </a:prstGeom>
          <a:solidFill>
            <a:srgbClr val="0B67A5"/>
          </a:solidFill>
          <a:ln w="12700" cap="flat" cmpd="sng" algn="ctr">
            <a:noFill/>
            <a:prstDash val="solid"/>
            <a:miter lim="800000"/>
          </a:ln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48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5F53F-AFE0-4A4F-9E1A-9EA7C044984A}" type="datetimeFigureOut">
              <a:rPr lang="zh-CN" altLang="en-US"/>
              <a:t>2023/10/13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0982-3B48-9E4D-9364-C9CD03300A94}" type="slidenum">
              <a:r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5F53F-AFE0-4A4F-9E1A-9EA7C044984A}" type="datetimeFigureOut">
              <a:rPr lang="zh-CN" altLang="en-US"/>
              <a:t>2023/10/13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0982-3B48-9E4D-9364-C9CD03300A94}" type="slidenum">
              <a:r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5F53F-AFE0-4A4F-9E1A-9EA7C044984A}" type="datetimeFigureOut">
              <a:rPr lang="zh-CN" altLang="en-US"/>
              <a:t>2023/10/13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0982-3B48-9E4D-9364-C9CD03300A94}" type="slidenum">
              <a:r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5F53F-AFE0-4A4F-9E1A-9EA7C044984A}" type="datetimeFigureOut">
              <a:rPr lang="zh-CN" altLang="en-US"/>
              <a:t>2023/10/13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50982-3B48-9E4D-9364-C9CD03300A94}" type="slidenum">
              <a:rPr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190566" y="1660593"/>
            <a:ext cx="7574280" cy="12422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200000"/>
              </a:lnSpc>
              <a:defRPr sz="44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/>
              <a:t>XX</a:t>
            </a:r>
            <a:r>
              <a:rPr lang="zh-CN" altLang="en-US"/>
              <a:t>项目商业计划书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284354" y="4180660"/>
            <a:ext cx="7574280" cy="61504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200000"/>
              </a:lnSpc>
              <a:defRPr sz="44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  <a:cs typeface="Microsoft YaHei Bold" panose="020B0502040204020203" charset="-122"/>
              </a:rPr>
              <a:t>2023.10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21CEE6F2-F492-B50E-F79A-2503FF7E923E}"/>
              </a:ext>
            </a:extLst>
          </p:cNvPr>
          <p:cNvSpPr txBox="1"/>
          <p:nvPr/>
        </p:nvSpPr>
        <p:spPr>
          <a:xfrm>
            <a:off x="1284353" y="5507224"/>
            <a:ext cx="97008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模板供参考，可根据实际内容</a:t>
            </a:r>
            <a:r>
              <a:rPr lang="zh-CN" altLang="en-US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进行调整</a:t>
            </a:r>
            <a:endParaRPr lang="en-US" altLang="zh-CN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800" b="0" i="0" u="none" strike="noStrike" dirty="0">
                <a:solidFill>
                  <a:srgbClr val="FF0000"/>
                </a:solidFill>
                <a:effectLst/>
                <a:ea typeface="微软雅黑" panose="020B0503020204020204" pitchFamily="34" charset="-122"/>
              </a:rPr>
              <a:t>如有任何问题，请联系中国汽车工程学会 宋老师 </a:t>
            </a:r>
            <a:r>
              <a:rPr lang="en-US" altLang="zh-CN" sz="1800" b="0" i="0" u="none" strike="noStrike" dirty="0">
                <a:solidFill>
                  <a:srgbClr val="FF0000"/>
                </a:solidFill>
                <a:effectLst/>
                <a:latin typeface="微软雅黑" panose="020B0503020204020204" pitchFamily="34" charset="-122"/>
              </a:rPr>
              <a:t>15110734322 </a:t>
            </a:r>
            <a:r>
              <a:rPr lang="en" altLang="zh-CN" sz="1800" b="0" i="0" u="none" strike="noStrike" dirty="0" err="1">
                <a:solidFill>
                  <a:srgbClr val="FF0000"/>
                </a:solidFill>
                <a:effectLst/>
                <a:latin typeface="微软雅黑" panose="020B0503020204020204" pitchFamily="34" charset="-122"/>
              </a:rPr>
              <a:t>songxin@sae-china.org</a:t>
            </a:r>
            <a:r>
              <a:rPr lang="en" altLang="zh-CN" sz="1800" b="0" i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​</a:t>
            </a:r>
            <a:endParaRPr lang="zh-CN" altLang="en-US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061756"/>
            <a:ext cx="12192000" cy="45719"/>
          </a:xfrm>
          <a:prstGeom prst="rect">
            <a:avLst/>
          </a:prstGeom>
          <a:solidFill>
            <a:srgbClr val="0B6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00380" y="336550"/>
            <a:ext cx="8406553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客户情况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（重要）</a:t>
            </a:r>
          </a:p>
          <a:p>
            <a:endParaRPr lang="zh-CN" altLang="en-US" sz="3000" b="1">
              <a:solidFill>
                <a:srgbClr val="02073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00380" y="1847334"/>
            <a:ext cx="645604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重点客户</a:t>
            </a: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LOGO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重点客户产品图片展示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已履约订单、在手订单及在谈合作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整体做成一张表格（过去</a:t>
            </a: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年、未来</a:t>
            </a: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3-5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年主要客户及订单）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061756"/>
            <a:ext cx="12192000" cy="45719"/>
          </a:xfrm>
          <a:prstGeom prst="rect">
            <a:avLst/>
          </a:prstGeom>
          <a:solidFill>
            <a:srgbClr val="0B6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20040" y="323850"/>
            <a:ext cx="97456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与竞争对手、竞争技术路线相比的优劣势</a:t>
            </a:r>
            <a:r>
              <a:rPr lang="zh-CN" altLang="en-US" sz="32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（非常重要）</a:t>
            </a:r>
          </a:p>
          <a:p>
            <a:endParaRPr lang="zh-CN" altLang="en-US" sz="3200" b="1">
              <a:solidFill>
                <a:srgbClr val="02073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00380" y="1847334"/>
            <a:ext cx="8539117" cy="115685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主流技术路线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（主要企业）</a:t>
            </a:r>
            <a:r>
              <a:rPr lang="zh-CN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分析、评价、对比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以表格方式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阐述各项性能指标的优劣势、成本优劣势、各技术路线代表性企业。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微软雅黑"/>
                <a:ea typeface="微软雅黑"/>
              </a:rPr>
              <a:t>技术路线和竞对技术路线对比可涂红重点标注。</a:t>
            </a:r>
          </a:p>
        </p:txBody>
      </p:sp>
      <p:sp>
        <p:nvSpPr>
          <p:cNvPr id="7" name="文本框 6"/>
          <p:cNvSpPr txBox="1"/>
          <p:nvPr/>
        </p:nvSpPr>
        <p:spPr>
          <a:xfrm rot="20558302">
            <a:off x="5764917" y="1196129"/>
            <a:ext cx="3294523" cy="369332"/>
          </a:xfrm>
          <a:prstGeom prst="rect">
            <a:avLst/>
          </a:prstGeom>
        </p:spPr>
        <p:style>
          <a:lnRef idx="2">
            <a:srgbClr val="ED7D31"/>
          </a:lnRef>
          <a:fillRef idx="1">
            <a:sysClr val="window" lastClr="FFFFFF"/>
          </a:fillRef>
          <a:effectRef idx="0">
            <a:srgbClr val="ED7D31"/>
          </a:effectRef>
          <a:fontRef idx="minor">
            <a:sysClr val="windowText" lastClr="000000"/>
          </a:fontRef>
        </p:style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根据此自拟标题，结论性标题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061756"/>
            <a:ext cx="12192000" cy="45719"/>
          </a:xfrm>
          <a:prstGeom prst="rect">
            <a:avLst/>
          </a:prstGeom>
          <a:solidFill>
            <a:srgbClr val="0B6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00380" y="336550"/>
            <a:ext cx="84065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市场竞争格局（如有加分）</a:t>
            </a:r>
          </a:p>
        </p:txBody>
      </p:sp>
      <p:sp>
        <p:nvSpPr>
          <p:cNvPr id="3" name="矩形 2"/>
          <p:cNvSpPr/>
          <p:nvPr/>
        </p:nvSpPr>
        <p:spPr>
          <a:xfrm>
            <a:off x="500380" y="1847334"/>
            <a:ext cx="10396220" cy="787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zh-CN" sz="16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该领域的几类技术路线在市场份额上的动态替代竞争关系</a:t>
            </a: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（过去</a:t>
            </a:r>
            <a:r>
              <a:rPr lang="en-US" altLang="zh-CN" sz="16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</a:t>
            </a: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</a:t>
            </a:r>
            <a:r>
              <a:rPr lang="en-US" altLang="zh-CN" sz="16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+</a:t>
            </a: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未来</a:t>
            </a:r>
            <a:r>
              <a:rPr lang="en-US" altLang="zh-CN" sz="16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</a:t>
            </a: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年）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zh-CN" sz="16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如有，制作柱状或折线图，过去、现在、未来市场份额变化、驱动变化的重点因素，内外部因素</a:t>
            </a:r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 rot="20558302">
            <a:off x="5089164" y="624940"/>
            <a:ext cx="3294523" cy="369332"/>
          </a:xfrm>
          <a:prstGeom prst="rect">
            <a:avLst/>
          </a:prstGeom>
        </p:spPr>
        <p:style>
          <a:lnRef idx="2">
            <a:srgbClr val="ED7D31"/>
          </a:lnRef>
          <a:fillRef idx="1">
            <a:sysClr val="window" lastClr="FFFFFF"/>
          </a:fillRef>
          <a:effectRef idx="0">
            <a:srgbClr val="ED7D31"/>
          </a:effectRef>
          <a:fontRef idx="minor">
            <a:sysClr val="windowText" lastClr="000000"/>
          </a:fontRef>
        </p:style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根据此自拟标题，结论性标题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061756"/>
            <a:ext cx="12192000" cy="45719"/>
          </a:xfrm>
          <a:prstGeom prst="rect">
            <a:avLst/>
          </a:prstGeom>
          <a:solidFill>
            <a:srgbClr val="0B6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00380" y="336550"/>
            <a:ext cx="840655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zh-CN" altLang="en-US" sz="3200" b="1">
                <a:latin typeface="微软雅黑"/>
                <a:ea typeface="微软雅黑"/>
              </a:rPr>
              <a:t>未来规划</a:t>
            </a:r>
            <a:r>
              <a:rPr lang="zh-CN" altLang="en-US" sz="3200" b="1">
                <a:solidFill>
                  <a:srgbClr val="FF0000"/>
                </a:solidFill>
                <a:latin typeface="微软雅黑"/>
                <a:ea typeface="微软雅黑"/>
              </a:rPr>
              <a:t>（非常重要）</a:t>
            </a:r>
          </a:p>
        </p:txBody>
      </p:sp>
      <p:sp>
        <p:nvSpPr>
          <p:cNvPr id="3" name="矩形 2"/>
          <p:cNvSpPr/>
          <p:nvPr/>
        </p:nvSpPr>
        <p:spPr>
          <a:xfrm>
            <a:off x="500380" y="1847334"/>
            <a:ext cx="8539117" cy="116153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微软雅黑"/>
                <a:ea typeface="微软雅黑"/>
              </a:rPr>
              <a:t>用横坐标为年的坐标图绘制团队未来</a:t>
            </a:r>
            <a:r>
              <a:rPr lang="en-US" altLang="zh-CN" sz="1600" dirty="0">
                <a:latin typeface="微软雅黑"/>
                <a:ea typeface="微软雅黑"/>
              </a:rPr>
              <a:t>5-10</a:t>
            </a:r>
            <a:r>
              <a:rPr lang="zh-CN" altLang="en-US" sz="1600" dirty="0">
                <a:latin typeface="微软雅黑"/>
                <a:ea typeface="微软雅黑"/>
              </a:rPr>
              <a:t>年的产品、技术、产线规划</a:t>
            </a:r>
            <a:endParaRPr lang="en-US" altLang="zh-CN" sz="1600" dirty="0">
              <a:latin typeface="微软雅黑"/>
              <a:ea typeface="微软雅黑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说明在前瞻技术领域有何技术储备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微软雅黑"/>
                <a:ea typeface="微软雅黑"/>
              </a:rPr>
              <a:t>重点凸显</a:t>
            </a:r>
            <a:r>
              <a:rPr lang="zh-CN" altLang="en-US" sz="1600" dirty="0">
                <a:solidFill>
                  <a:srgbClr val="000000"/>
                </a:solidFill>
                <a:latin typeface="微软雅黑"/>
                <a:ea typeface="微软雅黑"/>
              </a:rPr>
              <a:t>团队</a:t>
            </a:r>
            <a:r>
              <a:rPr lang="zh-CN" altLang="en-US" sz="1600" dirty="0">
                <a:solidFill>
                  <a:srgbClr val="FF0000"/>
                </a:solidFill>
                <a:latin typeface="微软雅黑"/>
                <a:ea typeface="微软雅黑"/>
              </a:rPr>
              <a:t>内生持续创新</a:t>
            </a:r>
            <a:r>
              <a:rPr lang="zh-CN" altLang="en-US" sz="1600" dirty="0">
                <a:latin typeface="微软雅黑"/>
                <a:ea typeface="微软雅黑"/>
              </a:rPr>
              <a:t>能力</a:t>
            </a:r>
          </a:p>
        </p:txBody>
      </p:sp>
      <p:sp>
        <p:nvSpPr>
          <p:cNvPr id="6" name="文本框 5"/>
          <p:cNvSpPr txBox="1"/>
          <p:nvPr/>
        </p:nvSpPr>
        <p:spPr>
          <a:xfrm rot="20558302">
            <a:off x="4827543" y="877090"/>
            <a:ext cx="3294523" cy="369332"/>
          </a:xfrm>
          <a:prstGeom prst="rect">
            <a:avLst/>
          </a:prstGeom>
        </p:spPr>
        <p:style>
          <a:lnRef idx="2">
            <a:srgbClr val="ED7D31"/>
          </a:lnRef>
          <a:fillRef idx="1">
            <a:sysClr val="window" lastClr="FFFFFF"/>
          </a:fillRef>
          <a:effectRef idx="0">
            <a:srgbClr val="ED7D31"/>
          </a:effectRef>
          <a:fontRef idx="minor">
            <a:sysClr val="windowText" lastClr="000000"/>
          </a:fontRef>
        </p:style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根据此自拟标题，结论性标题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061756"/>
            <a:ext cx="12192000" cy="45719"/>
          </a:xfrm>
          <a:prstGeom prst="rect">
            <a:avLst/>
          </a:prstGeom>
          <a:solidFill>
            <a:srgbClr val="0B6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00380" y="336550"/>
            <a:ext cx="84065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相关支撑能力</a:t>
            </a:r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团队介绍</a:t>
            </a:r>
          </a:p>
        </p:txBody>
      </p:sp>
      <p:sp>
        <p:nvSpPr>
          <p:cNvPr id="3" name="矩形 2"/>
          <p:cNvSpPr/>
          <p:nvPr/>
        </p:nvSpPr>
        <p:spPr>
          <a:xfrm>
            <a:off x="500380" y="1847334"/>
            <a:ext cx="8539117" cy="1156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主要人员头像及简介（职务、学历、毕业高校、工作履历、年限）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涵盖董事长、</a:t>
            </a: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CEO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6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CTO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COO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等</a:t>
            </a:r>
            <a:r>
              <a:rPr lang="zh-CN" altLang="en-US" sz="16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（科技类企业，科研团队重点介绍）</a:t>
            </a:r>
            <a:endParaRPr lang="en-US" altLang="zh-CN" sz="16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高学历人才占比情况也可在此介绍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 rot="20558302">
            <a:off x="4987563" y="922809"/>
            <a:ext cx="3294523" cy="369332"/>
          </a:xfrm>
          <a:prstGeom prst="rect">
            <a:avLst/>
          </a:prstGeom>
        </p:spPr>
        <p:style>
          <a:lnRef idx="2">
            <a:srgbClr val="ED7D31"/>
          </a:lnRef>
          <a:fillRef idx="1">
            <a:sysClr val="window" lastClr="FFFFFF"/>
          </a:fillRef>
          <a:effectRef idx="0">
            <a:srgbClr val="ED7D31"/>
          </a:effectRef>
          <a:fontRef idx="minor">
            <a:sysClr val="windowText" lastClr="000000"/>
          </a:fontRef>
        </p:style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根据此自拟标题，结论性标题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061756"/>
            <a:ext cx="12192000" cy="45719"/>
          </a:xfrm>
          <a:prstGeom prst="rect">
            <a:avLst/>
          </a:prstGeom>
          <a:solidFill>
            <a:srgbClr val="0B6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00380" y="336550"/>
            <a:ext cx="84065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相关支撑能力</a:t>
            </a:r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专利及获奖情况</a:t>
            </a:r>
          </a:p>
        </p:txBody>
      </p:sp>
      <p:sp>
        <p:nvSpPr>
          <p:cNvPr id="5" name="文本框 4"/>
          <p:cNvSpPr txBox="1"/>
          <p:nvPr/>
        </p:nvSpPr>
        <p:spPr>
          <a:xfrm rot="20558302">
            <a:off x="5107579" y="994871"/>
            <a:ext cx="3294523" cy="369332"/>
          </a:xfrm>
          <a:prstGeom prst="rect">
            <a:avLst/>
          </a:prstGeom>
        </p:spPr>
        <p:style>
          <a:lnRef idx="2">
            <a:srgbClr val="ED7D31"/>
          </a:lnRef>
          <a:fillRef idx="1">
            <a:sysClr val="window" lastClr="FFFFFF"/>
          </a:fillRef>
          <a:effectRef idx="0">
            <a:srgbClr val="ED7D31"/>
          </a:effectRef>
          <a:fontRef idx="minor">
            <a:sysClr val="windowText" lastClr="000000"/>
          </a:fontRef>
        </p:style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根据此自拟标题，结论性标题</a:t>
            </a:r>
          </a:p>
        </p:txBody>
      </p:sp>
      <p:sp>
        <p:nvSpPr>
          <p:cNvPr id="3" name="矩形 2"/>
          <p:cNvSpPr/>
          <p:nvPr/>
        </p:nvSpPr>
        <p:spPr>
          <a:xfrm>
            <a:off x="500380" y="1847334"/>
            <a:ext cx="8539117" cy="1526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专利数量、</a:t>
            </a:r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发明专利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占比（实用新型略）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高价值专利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介绍，是否建立起专利壁垒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获</a:t>
            </a:r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国家级、省部级奖励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情况（小奖不提）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061756"/>
            <a:ext cx="12192000" cy="45719"/>
          </a:xfrm>
          <a:prstGeom prst="rect">
            <a:avLst/>
          </a:prstGeom>
          <a:solidFill>
            <a:srgbClr val="0B6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00380" y="336550"/>
            <a:ext cx="8872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相关支撑能力</a:t>
            </a:r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产线、工艺、测试等能力</a:t>
            </a:r>
          </a:p>
        </p:txBody>
      </p:sp>
      <p:sp>
        <p:nvSpPr>
          <p:cNvPr id="5" name="文本框 4"/>
          <p:cNvSpPr txBox="1"/>
          <p:nvPr/>
        </p:nvSpPr>
        <p:spPr>
          <a:xfrm rot="20558302">
            <a:off x="6232798" y="1099584"/>
            <a:ext cx="3294523" cy="369332"/>
          </a:xfrm>
          <a:prstGeom prst="rect">
            <a:avLst/>
          </a:prstGeom>
        </p:spPr>
        <p:style>
          <a:lnRef idx="2">
            <a:srgbClr val="ED7D31"/>
          </a:lnRef>
          <a:fillRef idx="1">
            <a:sysClr val="window" lastClr="FFFFFF"/>
          </a:fillRef>
          <a:effectRef idx="0">
            <a:srgbClr val="ED7D31"/>
          </a:effectRef>
          <a:fontRef idx="minor">
            <a:sysClr val="windowText" lastClr="000000"/>
          </a:fontRef>
        </p:style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根据此自拟标题，结论性标题</a:t>
            </a:r>
          </a:p>
        </p:txBody>
      </p:sp>
      <p:sp>
        <p:nvSpPr>
          <p:cNvPr id="3" name="矩形 2"/>
          <p:cNvSpPr/>
          <p:nvPr/>
        </p:nvSpPr>
        <p:spPr>
          <a:xfrm>
            <a:off x="500380" y="1847334"/>
            <a:ext cx="8539117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>
                <a:latin typeface="微软雅黑"/>
                <a:ea typeface="微软雅黑"/>
              </a:rPr>
              <a:t>用现场图片及文字说明团队具有先进产线、工艺、测试等支撑能力</a:t>
            </a:r>
            <a:endParaRPr lang="en-US" altLang="zh-CN" sz="1600">
              <a:latin typeface="微软雅黑"/>
              <a:ea typeface="微软雅黑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061756"/>
            <a:ext cx="12192000" cy="45719"/>
          </a:xfrm>
          <a:prstGeom prst="rect">
            <a:avLst/>
          </a:prstGeom>
          <a:solidFill>
            <a:srgbClr val="0B6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00380" y="336550"/>
            <a:ext cx="88722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zh-CN" altLang="en-US" sz="3200" b="1">
                <a:latin typeface="微软雅黑"/>
                <a:ea typeface="微软雅黑"/>
              </a:rPr>
              <a:t>未来市占率、产销、营收、利润预测</a:t>
            </a:r>
          </a:p>
        </p:txBody>
      </p:sp>
      <p:sp>
        <p:nvSpPr>
          <p:cNvPr id="3" name="矩形 2"/>
          <p:cNvSpPr/>
          <p:nvPr/>
        </p:nvSpPr>
        <p:spPr>
          <a:xfrm>
            <a:off x="500380" y="1847334"/>
            <a:ext cx="8539117" cy="787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分业务板块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分别进行预测再加总，可用柱状图表示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如有多项业务，一定要分业务板块</a:t>
            </a:r>
            <a:r>
              <a:rPr lang="zh-CN" altLang="en-US" sz="16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（重要）</a:t>
            </a:r>
            <a:endParaRPr lang="en-US" altLang="zh-CN" sz="16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061756"/>
            <a:ext cx="12192000" cy="45719"/>
          </a:xfrm>
          <a:prstGeom prst="rect">
            <a:avLst/>
          </a:prstGeom>
          <a:solidFill>
            <a:srgbClr val="0B6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78790" y="322580"/>
            <a:ext cx="8872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融资用途</a:t>
            </a:r>
          </a:p>
        </p:txBody>
      </p:sp>
      <p:sp>
        <p:nvSpPr>
          <p:cNvPr id="3" name="矩形 2"/>
          <p:cNvSpPr/>
          <p:nvPr/>
        </p:nvSpPr>
        <p:spPr>
          <a:xfrm>
            <a:off x="500380" y="1847334"/>
            <a:ext cx="8539117" cy="78752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微软雅黑"/>
                <a:ea typeface="微软雅黑"/>
              </a:rPr>
              <a:t>详细说明融资计划融资金额、融资用途。</a:t>
            </a:r>
            <a:endParaRPr lang="en-US" altLang="zh-CN" sz="1600">
              <a:latin typeface="微软雅黑"/>
              <a:ea typeface="微软雅黑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估值和释放股比可模糊处理，不同资源方估值可不同，当面洽谈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061756"/>
            <a:ext cx="12192000" cy="45719"/>
          </a:xfrm>
          <a:prstGeom prst="rect">
            <a:avLst/>
          </a:prstGeom>
          <a:solidFill>
            <a:srgbClr val="0B6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56141" y="2005237"/>
            <a:ext cx="9524153" cy="1156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整体篇幅控制在</a:t>
            </a: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25-30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页，体现发展目标明确、发展路径清晰，行业情况掌握。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客观总结、提升亮点，凡有标注的，均以结论前置作为页标题，但切忌空洞的口号标语。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展示效果上，视频、动图优先于图片，图片优先于表格，表格优先于文字。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78790" y="322580"/>
            <a:ext cx="887222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其它注意事项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 txBox="1"/>
          <p:nvPr/>
        </p:nvSpPr>
        <p:spPr>
          <a:xfrm>
            <a:off x="307984" y="279341"/>
            <a:ext cx="4684317" cy="64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863600">
              <a:spcBef>
                <a:spcPts val="945"/>
              </a:spcBef>
            </a:pP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项目简介</a:t>
            </a:r>
          </a:p>
        </p:txBody>
      </p:sp>
      <p:sp>
        <p:nvSpPr>
          <p:cNvPr id="7" name="矩形 6"/>
          <p:cNvSpPr/>
          <p:nvPr/>
        </p:nvSpPr>
        <p:spPr>
          <a:xfrm>
            <a:off x="0" y="1061756"/>
            <a:ext cx="12192000" cy="45719"/>
          </a:xfrm>
          <a:prstGeom prst="rect">
            <a:avLst/>
          </a:prstGeom>
          <a:solidFill>
            <a:srgbClr val="0B6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67267" y="1236133"/>
            <a:ext cx="10888133" cy="193623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项目成立时间、地址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微软雅黑"/>
                <a:ea typeface="微软雅黑"/>
              </a:rPr>
              <a:t>团队是做什么的</a:t>
            </a:r>
            <a:r>
              <a:rPr lang="en-US" altLang="zh-CN" sz="1600">
                <a:latin typeface="微软雅黑"/>
                <a:ea typeface="微软雅黑"/>
              </a:rPr>
              <a:t>——</a:t>
            </a:r>
            <a:r>
              <a:rPr lang="zh-CN" altLang="en-US" sz="1600">
                <a:latin typeface="微软雅黑"/>
                <a:ea typeface="微软雅黑"/>
              </a:rPr>
              <a:t>主要产品或商业模式</a:t>
            </a:r>
            <a:endParaRPr lang="en-US" altLang="zh-CN" sz="1600">
              <a:latin typeface="微软雅黑"/>
              <a:ea typeface="微软雅黑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做得怎么样</a:t>
            </a: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产销、专利、人才、获奖等情况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未来发展愿景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现场图片及产品图片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/>
          <p:nvPr/>
        </p:nvSpPr>
        <p:spPr>
          <a:xfrm>
            <a:off x="294649" y="202586"/>
            <a:ext cx="4684317" cy="64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>
                <a:sym typeface="+mn-ea"/>
              </a:rPr>
              <a:t>投资亮点</a:t>
            </a:r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1061756"/>
            <a:ext cx="12192000" cy="45719"/>
          </a:xfrm>
          <a:prstGeom prst="rect">
            <a:avLst/>
          </a:prstGeom>
          <a:solidFill>
            <a:srgbClr val="0B6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67267" y="1236133"/>
            <a:ext cx="10888133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产销规模是否领先</a:t>
            </a:r>
            <a:endParaRPr lang="en-US" altLang="zh-CN"/>
          </a:p>
          <a:p>
            <a:r>
              <a:rPr lang="zh-CN" altLang="en-US"/>
              <a:t>产品性能是否领先</a:t>
            </a:r>
            <a:endParaRPr lang="en-US" altLang="zh-CN"/>
          </a:p>
          <a:p>
            <a:r>
              <a:rPr lang="zh-CN" altLang="en-US"/>
              <a:t>是否具有成本优势</a:t>
            </a:r>
            <a:endParaRPr lang="en-US" altLang="zh-CN"/>
          </a:p>
          <a:p>
            <a:r>
              <a:rPr lang="zh-CN" altLang="en-US"/>
              <a:t>研发能力是否领先</a:t>
            </a:r>
            <a:endParaRPr lang="en-US" altLang="zh-CN"/>
          </a:p>
          <a:p>
            <a:r>
              <a:rPr lang="zh-CN" altLang="en-US"/>
              <a:t>工艺技术水平是否领先</a:t>
            </a:r>
            <a:endParaRPr lang="en-US" altLang="zh-CN"/>
          </a:p>
          <a:p>
            <a:r>
              <a:rPr lang="zh-CN" altLang="en-US"/>
              <a:t>有何种独门的技术</a:t>
            </a:r>
            <a:endParaRPr lang="en-US" altLang="zh-CN"/>
          </a:p>
          <a:p>
            <a:r>
              <a:rPr lang="zh-CN" altLang="en-US"/>
              <a:t>是否具有专利、技术壁垒</a:t>
            </a:r>
            <a:endParaRPr lang="en-US" altLang="zh-CN"/>
          </a:p>
          <a:p>
            <a:r>
              <a:rPr lang="zh-CN" altLang="en-US"/>
              <a:t>有哪些顶尖的专家</a:t>
            </a:r>
            <a:endParaRPr lang="en-US" altLang="zh-CN"/>
          </a:p>
          <a:p>
            <a:r>
              <a:rPr lang="zh-CN" altLang="en-US"/>
              <a:t>有哪些头部的客户</a:t>
            </a:r>
            <a:endParaRPr lang="en-US" altLang="zh-CN"/>
          </a:p>
          <a:p>
            <a:r>
              <a:rPr lang="en-US" altLang="zh-CN"/>
              <a:t>......</a:t>
            </a:r>
          </a:p>
          <a:p>
            <a:pPr marL="0" indent="0">
              <a:buNone/>
            </a:pPr>
            <a:r>
              <a:rPr lang="zh-CN" altLang="en-US">
                <a:solidFill>
                  <a:srgbClr val="FF0000"/>
                </a:solidFill>
              </a:rPr>
              <a:t>（</a:t>
            </a:r>
            <a:r>
              <a:rPr lang="en-US" altLang="zh-CN">
                <a:solidFill>
                  <a:srgbClr val="FF0000"/>
                </a:solidFill>
              </a:rPr>
              <a:t>3-5</a:t>
            </a:r>
            <a:r>
              <a:rPr lang="zh-CN" altLang="en-US">
                <a:solidFill>
                  <a:srgbClr val="FF0000"/>
                </a:solidFill>
              </a:rPr>
              <a:t>条，不宜超过</a:t>
            </a:r>
            <a:r>
              <a:rPr lang="en-US" altLang="zh-CN">
                <a:solidFill>
                  <a:srgbClr val="FF0000"/>
                </a:solidFill>
              </a:rPr>
              <a:t>5</a:t>
            </a:r>
            <a:r>
              <a:rPr lang="zh-CN" altLang="en-US">
                <a:solidFill>
                  <a:srgbClr val="FF0000"/>
                </a:solidFill>
              </a:rPr>
              <a:t>条）</a:t>
            </a:r>
            <a:endParaRPr lang="en-US" altLang="zh-CN">
              <a:solidFill>
                <a:srgbClr val="FF0000"/>
              </a:solidFill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061756"/>
            <a:ext cx="12192000" cy="45719"/>
          </a:xfrm>
          <a:prstGeom prst="rect">
            <a:avLst/>
          </a:prstGeom>
          <a:solidFill>
            <a:srgbClr val="0B6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 rot="20558302">
            <a:off x="5856243" y="1220234"/>
            <a:ext cx="3294523" cy="369332"/>
          </a:xfrm>
          <a:prstGeom prst="rect">
            <a:avLst/>
          </a:prstGeom>
        </p:spPr>
        <p:style>
          <a:lnRef idx="2">
            <a:srgbClr val="ED7D31"/>
          </a:lnRef>
          <a:fillRef idx="1">
            <a:sysClr val="window" lastClr="FFFFFF"/>
          </a:fillRef>
          <a:effectRef idx="0">
            <a:srgbClr val="ED7D31"/>
          </a:effectRef>
          <a:fontRef idx="minor">
            <a:sysClr val="windowText" lastClr="000000"/>
          </a:fontRef>
        </p:style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根据此自拟标题，结论性标题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94640" y="314653"/>
            <a:ext cx="84065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该领域在汽车变革中的作用和定位、意义</a:t>
            </a:r>
            <a:endParaRPr lang="zh-CN" altLang="en-US" sz="3000" b="1">
              <a:solidFill>
                <a:srgbClr val="02073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00380" y="1847334"/>
            <a:ext cx="4526280" cy="115685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高屋建瓴，深刻总结，深入浅出，通俗易懂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行业变革中产生了哪些新的需求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微软雅黑"/>
                <a:ea typeface="微软雅黑"/>
              </a:rPr>
              <a:t>产品如何适应和满足这些新的需求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061756"/>
            <a:ext cx="12192000" cy="45719"/>
          </a:xfrm>
          <a:prstGeom prst="rect">
            <a:avLst/>
          </a:prstGeom>
          <a:solidFill>
            <a:srgbClr val="0B6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00380" y="336550"/>
            <a:ext cx="84065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近年国家出台了哪些支持政策</a:t>
            </a:r>
            <a:endParaRPr lang="zh-CN" altLang="en-US" sz="3000" b="1">
              <a:solidFill>
                <a:srgbClr val="02073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00380" y="1847334"/>
            <a:ext cx="726948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最重要的</a:t>
            </a: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1-3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项政策进行梳理阐述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严肃的政策分析：该项政策、标准、法规出台会为该行业带来哪些改变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尽量勿出现开大会图片、领导发言挥手图片、或引用某些领导讲话</a:t>
            </a:r>
          </a:p>
        </p:txBody>
      </p:sp>
      <p:sp>
        <p:nvSpPr>
          <p:cNvPr id="7" name="文本框 6"/>
          <p:cNvSpPr txBox="1"/>
          <p:nvPr/>
        </p:nvSpPr>
        <p:spPr>
          <a:xfrm rot="20558302">
            <a:off x="6152788" y="1234839"/>
            <a:ext cx="3294523" cy="369332"/>
          </a:xfrm>
          <a:prstGeom prst="rect">
            <a:avLst/>
          </a:prstGeom>
        </p:spPr>
        <p:style>
          <a:lnRef idx="2">
            <a:srgbClr val="ED7D31"/>
          </a:lnRef>
          <a:fillRef idx="1">
            <a:sysClr val="window" lastClr="FFFFFF"/>
          </a:fillRef>
          <a:effectRef idx="0">
            <a:srgbClr val="ED7D31"/>
          </a:effectRef>
          <a:fontRef idx="minor">
            <a:sysClr val="windowText" lastClr="000000"/>
          </a:fontRef>
        </p:style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根据此自拟标题，结论性标题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061756"/>
            <a:ext cx="12192000" cy="45719"/>
          </a:xfrm>
          <a:prstGeom prst="rect">
            <a:avLst/>
          </a:prstGeom>
          <a:solidFill>
            <a:srgbClr val="0B6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00380" y="336550"/>
            <a:ext cx="84065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该领域</a:t>
            </a: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未来</a:t>
            </a:r>
            <a:r>
              <a:rPr lang="zh-CN" altLang="zh-CN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整体市场空间测算</a:t>
            </a:r>
            <a:endParaRPr lang="zh-CN" altLang="en-US" sz="3000" b="1" dirty="0">
              <a:solidFill>
                <a:srgbClr val="02073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00380" y="1847334"/>
            <a:ext cx="481203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从总量、渗透率、货值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进行</a:t>
            </a:r>
            <a:r>
              <a:rPr lang="zh-CN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推算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需要直接数据，而非相关数据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做成柱状（销量、收入）折线（增速）图。</a:t>
            </a:r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 rot="20558302">
            <a:off x="6242958" y="1234839"/>
            <a:ext cx="3294523" cy="369332"/>
          </a:xfrm>
          <a:prstGeom prst="rect">
            <a:avLst/>
          </a:prstGeom>
        </p:spPr>
        <p:style>
          <a:lnRef idx="2">
            <a:srgbClr val="ED7D31"/>
          </a:lnRef>
          <a:fillRef idx="1">
            <a:sysClr val="window" lastClr="FFFFFF"/>
          </a:fillRef>
          <a:effectRef idx="0">
            <a:srgbClr val="ED7D31"/>
          </a:effectRef>
          <a:fontRef idx="minor">
            <a:sysClr val="windowText" lastClr="000000"/>
          </a:fontRef>
        </p:style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根据此自拟标题，结论性标题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061756"/>
            <a:ext cx="12192000" cy="45719"/>
          </a:xfrm>
          <a:prstGeom prst="rect">
            <a:avLst/>
          </a:prstGeom>
          <a:solidFill>
            <a:srgbClr val="0B6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00380" y="336550"/>
            <a:ext cx="840655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zh-CN" altLang="en-US" sz="3200" b="1">
                <a:latin typeface="微软雅黑"/>
                <a:ea typeface="微软雅黑"/>
              </a:rPr>
              <a:t>整体产品布局</a:t>
            </a:r>
            <a:r>
              <a:rPr lang="zh-CN" altLang="en-US" sz="3200" b="1">
                <a:solidFill>
                  <a:srgbClr val="FF0000"/>
                </a:solidFill>
                <a:latin typeface="微软雅黑"/>
                <a:ea typeface="微软雅黑"/>
              </a:rPr>
              <a:t>（重要）</a:t>
            </a:r>
            <a:endParaRPr lang="zh-CN" altLang="en-US" sz="3000" b="1">
              <a:solidFill>
                <a:srgbClr val="FF0000"/>
              </a:solidFill>
              <a:latin typeface="微软雅黑"/>
              <a:ea typeface="微软雅黑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00380" y="1847334"/>
            <a:ext cx="8241030" cy="41819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微软雅黑"/>
                <a:ea typeface="微软雅黑"/>
              </a:rPr>
              <a:t>整体以一张图片说明团队有哪些产品、提供哪些服务，相互之间有何种关联。</a:t>
            </a:r>
          </a:p>
        </p:txBody>
      </p:sp>
      <p:sp>
        <p:nvSpPr>
          <p:cNvPr id="7" name="文本框 6"/>
          <p:cNvSpPr txBox="1"/>
          <p:nvPr/>
        </p:nvSpPr>
        <p:spPr>
          <a:xfrm rot="20558302">
            <a:off x="6790963" y="1119269"/>
            <a:ext cx="3294523" cy="369332"/>
          </a:xfrm>
          <a:prstGeom prst="rect">
            <a:avLst/>
          </a:prstGeom>
        </p:spPr>
        <p:style>
          <a:lnRef idx="2">
            <a:srgbClr val="ED7D31"/>
          </a:lnRef>
          <a:fillRef idx="1">
            <a:sysClr val="window" lastClr="FFFFFF"/>
          </a:fillRef>
          <a:effectRef idx="0">
            <a:srgbClr val="ED7D31"/>
          </a:effectRef>
          <a:fontRef idx="minor">
            <a:sysClr val="windowText" lastClr="000000"/>
          </a:fontRef>
        </p:style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根据此自拟标题，结论性标题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061756"/>
            <a:ext cx="12192000" cy="45719"/>
          </a:xfrm>
          <a:prstGeom prst="rect">
            <a:avLst/>
          </a:prstGeom>
          <a:solidFill>
            <a:srgbClr val="0B6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00380" y="175260"/>
            <a:ext cx="8406553" cy="104644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zh-CN" altLang="en-US" sz="3200" b="1">
                <a:latin typeface="微软雅黑"/>
                <a:ea typeface="微软雅黑"/>
              </a:rPr>
              <a:t>主要产品介绍</a:t>
            </a:r>
            <a:r>
              <a:rPr lang="en-US" altLang="zh-CN" sz="3200" b="1">
                <a:latin typeface="微软雅黑"/>
                <a:ea typeface="微软雅黑"/>
              </a:rPr>
              <a:t>1</a:t>
            </a:r>
            <a:r>
              <a:rPr lang="zh-CN" altLang="en-US" sz="3200" b="1">
                <a:latin typeface="微软雅黑"/>
                <a:ea typeface="微软雅黑"/>
              </a:rPr>
              <a:t>、</a:t>
            </a:r>
            <a:r>
              <a:rPr lang="en-US" altLang="zh-CN" sz="3200" b="1">
                <a:latin typeface="微软雅黑"/>
                <a:ea typeface="微软雅黑"/>
              </a:rPr>
              <a:t>2</a:t>
            </a:r>
            <a:r>
              <a:rPr lang="zh-CN" altLang="en-US" sz="3200" b="1">
                <a:latin typeface="微软雅黑"/>
                <a:ea typeface="微软雅黑"/>
              </a:rPr>
              <a:t>、</a:t>
            </a:r>
            <a:r>
              <a:rPr lang="en-US" altLang="zh-CN" sz="3200" b="1">
                <a:latin typeface="微软雅黑"/>
                <a:ea typeface="微软雅黑"/>
              </a:rPr>
              <a:t>3</a:t>
            </a:r>
            <a:r>
              <a:rPr lang="zh-CN" altLang="en-US" sz="2800" b="1">
                <a:solidFill>
                  <a:srgbClr val="FF0000"/>
                </a:solidFill>
                <a:latin typeface="微软雅黑"/>
                <a:ea typeface="微软雅黑"/>
              </a:rPr>
              <a:t>（重要）</a:t>
            </a:r>
          </a:p>
          <a:p>
            <a:endParaRPr lang="zh-CN" altLang="en-US" sz="3000" b="1">
              <a:solidFill>
                <a:srgbClr val="02073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14785" y="738048"/>
            <a:ext cx="65598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（产品不宜超过</a:t>
            </a:r>
            <a:r>
              <a:rPr lang="en-US" altLang="zh-CN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个，且需要说明各类产品线之间的协同关系）</a:t>
            </a:r>
          </a:p>
        </p:txBody>
      </p:sp>
      <p:sp>
        <p:nvSpPr>
          <p:cNvPr id="6" name="矩形 5"/>
          <p:cNvSpPr/>
          <p:nvPr/>
        </p:nvSpPr>
        <p:spPr>
          <a:xfrm>
            <a:off x="500380" y="1847334"/>
            <a:ext cx="10069830" cy="15261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微软雅黑"/>
                <a:ea typeface="微软雅黑"/>
              </a:rPr>
              <a:t>采取的何种技术路线，未来计划如何发展。</a:t>
            </a:r>
            <a:endParaRPr lang="en-US" altLang="zh-CN" sz="1600">
              <a:latin typeface="微软雅黑"/>
              <a:ea typeface="微软雅黑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技术来源（自研？产学研合作？购得专利图纸？如为后两者，需要说明未来技术自主迭代能力）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科学原理图、产品图、装配图、爆炸图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、动图等</a:t>
            </a:r>
            <a:r>
              <a:rPr lang="zh-CN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，标注到每个部件。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有视频加分，有动图加分，有直接说明性能指标的图加分。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061756"/>
            <a:ext cx="12192000" cy="45719"/>
          </a:xfrm>
          <a:prstGeom prst="rect">
            <a:avLst/>
          </a:prstGeom>
          <a:solidFill>
            <a:srgbClr val="0B6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00380" y="336550"/>
            <a:ext cx="8406553" cy="104644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zh-CN" altLang="en-US" sz="3200" b="1">
                <a:latin typeface="微软雅黑"/>
                <a:ea typeface="微软雅黑"/>
              </a:rPr>
              <a:t>未来主要产品介绍</a:t>
            </a:r>
            <a:r>
              <a:rPr lang="zh-CN" altLang="en-US" sz="2800" b="1">
                <a:solidFill>
                  <a:srgbClr val="FF0000"/>
                </a:solidFill>
                <a:latin typeface="微软雅黑"/>
                <a:ea typeface="微软雅黑"/>
              </a:rPr>
              <a:t>（重要）</a:t>
            </a:r>
          </a:p>
          <a:p>
            <a:endParaRPr lang="zh-CN" altLang="en-US" sz="3000" b="1">
              <a:solidFill>
                <a:srgbClr val="02073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00380" y="1847334"/>
            <a:ext cx="4583430" cy="7875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微软雅黑"/>
                <a:ea typeface="微软雅黑"/>
              </a:rPr>
              <a:t>下一代准备推出的产品和自研的技术</a:t>
            </a:r>
            <a:endParaRPr lang="en-US" altLang="zh-CN" sz="1600">
              <a:latin typeface="微软雅黑"/>
              <a:ea typeface="微软雅黑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DEMO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展示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ISPRING_SCORM_RATE_QUIZZES" val="0"/>
  <p:tag name="ISPRING_SCORM_PASSING_SCORE" val="0.000000"/>
  <p:tag name="ISPRING_ULTRA_SCORM_COURSE_ID" val="B23E8C26-BD40-4B04-B83B-D289AC4EE9DA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Repository"/>
  <p:tag name="ISPRING_OUTPUT_FOLDER" val="C:\Users\codi\Desktop\20190514包图\5"/>
  <p:tag name="ISPRING_PRESENTATION_TITLE" val="蓝色大气稳重合作商业计划书PPT模板"/>
  <p:tag name="ISPRING_FIRST_PUBLISH" val="1"/>
  <p:tag name="COMMONDATA" val="eyJoZGlkIjoiY2RlNzBiYzljOTU0ZDI5Njk2MzNkYTA4NDEwMTRlY2YifQ=="/>
</p:tagLst>
</file>

<file path=ppt/theme/theme1.xml><?xml version="1.0" encoding="utf-8"?>
<a:theme xmlns:a="http://schemas.openxmlformats.org/drawingml/2006/main" name="Office 主题​​">
  <a:themeElements>
    <a:clrScheme name="自定义 6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883AF"/>
      </a:accent1>
      <a:accent2>
        <a:srgbClr val="5E9BAF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alpha val="5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5f3e763-e6d6-46d7-98b2-0b035cd18321">
      <Terms xmlns="http://schemas.microsoft.com/office/infopath/2007/PartnerControls"/>
    </lcf76f155ced4ddcb4097134ff3c332f>
    <TaxCatchAll xmlns="406137d9-fbe0-4a99-b170-f5afcc90630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03D52BEEC4264295D001652C2F10A8" ma:contentTypeVersion="13" ma:contentTypeDescription="Create a new document." ma:contentTypeScope="" ma:versionID="9afb47ac6a95a45721623377ce77982f">
  <xsd:schema xmlns:xsd="http://www.w3.org/2001/XMLSchema" xmlns:xs="http://www.w3.org/2001/XMLSchema" xmlns:p="http://schemas.microsoft.com/office/2006/metadata/properties" xmlns:ns2="25f3e763-e6d6-46d7-98b2-0b035cd18321" xmlns:ns3="406137d9-fbe0-4a99-b170-f5afcc90630a" targetNamespace="http://schemas.microsoft.com/office/2006/metadata/properties" ma:root="true" ma:fieldsID="962f5b860efe43647b81502b67cbb99b" ns2:_="" ns3:_="">
    <xsd:import namespace="25f3e763-e6d6-46d7-98b2-0b035cd18321"/>
    <xsd:import namespace="406137d9-fbe0-4a99-b170-f5afcc9063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3e763-e6d6-46d7-98b2-0b035cd183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0ef54918-a477-4fcc-a5b4-53b69d6fa7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6137d9-fbe0-4a99-b170-f5afcc90630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294867d7-aa26-47a9-99b2-64bb525b9499}" ma:internalName="TaxCatchAll" ma:showField="CatchAllData" ma:web="406137d9-fbe0-4a99-b170-f5afcc9063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87CB33-799D-4075-A087-33348206B8DE}">
  <ds:schemaRefs>
    <ds:schemaRef ds:uri="25f3e763-e6d6-46d7-98b2-0b035cd18321"/>
    <ds:schemaRef ds:uri="406137d9-fbe0-4a99-b170-f5afcc90630a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ED4EF14-FEFE-4343-A9CB-DCA7666F7C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899960-0041-42A5-B28B-5567333B8F5A}">
  <ds:schemaRefs>
    <ds:schemaRef ds:uri="25f3e763-e6d6-46d7-98b2-0b035cd18321"/>
    <ds:schemaRef ds:uri="406137d9-fbe0-4a99-b170-f5afcc90630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981</Words>
  <Application>Microsoft Macintosh PowerPoint</Application>
  <PresentationFormat>宽屏</PresentationFormat>
  <Paragraphs>109</Paragraphs>
  <Slides>19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6" baseType="lpstr">
      <vt:lpstr>等线</vt:lpstr>
      <vt:lpstr>等线 Light</vt:lpstr>
      <vt:lpstr>微软雅黑</vt:lpstr>
      <vt:lpstr>微软雅黑 Light</vt:lpstr>
      <vt:lpstr>Arial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PowerPoint演示文稿</dc:title>
  <dc:creator>Microsoft Office User</dc:creator>
  <cp:lastModifiedBy>志慧 张</cp:lastModifiedBy>
  <cp:revision>4</cp:revision>
  <dcterms:created xsi:type="dcterms:W3CDTF">2018-08-16T07:13:00Z</dcterms:created>
  <dcterms:modified xsi:type="dcterms:W3CDTF">2023-10-13T03:25:21Z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2052-11.1.0.12358</vt:lpwstr>
  </property>
  <property fmtid="{D5CDD505-2E9C-101B-9397-08002B2CF9AE}" pid="3" name="ICV">
    <vt:lpwstr>B241B1AFD5F34DF08DFF69280348EBEB</vt:lpwstr>
  </property>
  <property fmtid="{D5CDD505-2E9C-101B-9397-08002B2CF9AE}" pid="4" name="ContentTypeId">
    <vt:lpwstr>0x0101005903D52BEEC4264295D001652C2F10A8</vt:lpwstr>
  </property>
  <property fmtid="{D5CDD505-2E9C-101B-9397-08002B2CF9AE}" pid="5" name="MediaServiceImageTags">
    <vt:lpwstr/>
  </property>
</Properties>
</file>