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32399605" cy="43199685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6" userDrawn="1">
          <p15:clr>
            <a:srgbClr val="A4A3A4"/>
          </p15:clr>
        </p15:guide>
        <p15:guide id="2" pos="102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3692"/>
    <a:srgbClr val="FFFFFF"/>
    <a:srgbClr val="1A238C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13606"/>
        <p:guide pos="1020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gs" Target="tags/tag3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 userDrawn="1"/>
        </p:nvSpPr>
        <p:spPr>
          <a:xfrm>
            <a:off x="1351915" y="1257300"/>
            <a:ext cx="14020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48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题目</a:t>
            </a:r>
            <a:endParaRPr lang="zh-CN" altLang="en-US" sz="48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文本框 5"/>
          <p:cNvSpPr txBox="1"/>
          <p:nvPr userDrawn="1"/>
        </p:nvSpPr>
        <p:spPr>
          <a:xfrm>
            <a:off x="1351915" y="3860800"/>
            <a:ext cx="14020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48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导师</a:t>
            </a:r>
            <a:endParaRPr lang="zh-CN" altLang="en-US" sz="48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1351915" y="5092700"/>
            <a:ext cx="14020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48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作者</a:t>
            </a:r>
            <a:endParaRPr lang="zh-CN" altLang="en-US" sz="48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2414845" cy="43200320"/>
          </a:xfrm>
          <a:prstGeom prst="rect">
            <a:avLst/>
          </a:prstGeom>
        </p:spPr>
      </p:pic>
    </p:spTree>
    <p:custDataLst>
      <p:tags r:id="rId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3239770" rtl="0" eaLnBrk="1" fontAlgn="auto" latinLnBrk="0" hangingPunct="1">
        <a:lnSpc>
          <a:spcPct val="100000"/>
        </a:lnSpc>
        <a:spcBef>
          <a:spcPct val="0"/>
        </a:spcBef>
        <a:buNone/>
        <a:defRPr sz="12755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810260" indent="-810260" algn="l" defTabSz="3239770" rtl="0" eaLnBrk="1" fontAlgn="auto" latinLnBrk="0" hangingPunct="1">
        <a:lnSpc>
          <a:spcPct val="130000"/>
        </a:lnSpc>
        <a:spcBef>
          <a:spcPts val="5"/>
        </a:spcBef>
        <a:spcAft>
          <a:spcPts val="1000"/>
        </a:spcAft>
        <a:buFont typeface="Arial" panose="020B0604020202020204" pitchFamily="34" charset="0"/>
        <a:buChar char="●"/>
        <a:defRPr sz="638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2430145" indent="-810260" algn="l" defTabSz="3239770" rtl="0" eaLnBrk="1" fontAlgn="auto" latinLnBrk="0" hangingPunct="1">
        <a:lnSpc>
          <a:spcPct val="120000"/>
        </a:lnSpc>
        <a:spcBef>
          <a:spcPts val="5"/>
        </a:spcBef>
        <a:spcAft>
          <a:spcPts val="600"/>
        </a:spcAft>
        <a:buFont typeface="Arial" panose="020B0604020202020204" pitchFamily="34" charset="0"/>
        <a:buChar char="●"/>
        <a:tabLst>
          <a:tab pos="5703570" algn="l"/>
          <a:tab pos="5703570" algn="l"/>
          <a:tab pos="5703570" algn="l"/>
          <a:tab pos="5703570" algn="l"/>
        </a:tabLst>
        <a:defRPr sz="567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4050030" indent="-810260" algn="l" defTabSz="3239770" rtl="0" eaLnBrk="1" fontAlgn="auto" latinLnBrk="0" hangingPunct="1">
        <a:lnSpc>
          <a:spcPct val="120000"/>
        </a:lnSpc>
        <a:spcBef>
          <a:spcPts val="5"/>
        </a:spcBef>
        <a:spcAft>
          <a:spcPts val="600"/>
        </a:spcAft>
        <a:buFont typeface="Arial" panose="020B0604020202020204" pitchFamily="34" charset="0"/>
        <a:buChar char="●"/>
        <a:defRPr sz="567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5669915" indent="-810260" algn="l" defTabSz="3239770" rtl="0" eaLnBrk="1" fontAlgn="auto" latinLnBrk="0" hangingPunct="1">
        <a:lnSpc>
          <a:spcPct val="120000"/>
        </a:lnSpc>
        <a:spcBef>
          <a:spcPts val="5"/>
        </a:spcBef>
        <a:spcAft>
          <a:spcPts val="300"/>
        </a:spcAft>
        <a:buFont typeface="Wingdings" panose="05000000000000000000" charset="0"/>
        <a:buChar char=""/>
        <a:defRPr sz="496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7289800" indent="-810260" algn="l" defTabSz="3239770" rtl="0" eaLnBrk="1" fontAlgn="auto" latinLnBrk="0" hangingPunct="1">
        <a:lnSpc>
          <a:spcPct val="120000"/>
        </a:lnSpc>
        <a:spcBef>
          <a:spcPts val="5"/>
        </a:spcBef>
        <a:spcAft>
          <a:spcPts val="300"/>
        </a:spcAft>
        <a:buFont typeface="Arial" panose="020B0604020202020204" pitchFamily="34" charset="0"/>
        <a:buChar char="•"/>
        <a:defRPr sz="496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8909685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6pPr>
      <a:lvl7pPr marL="10530205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7pPr>
      <a:lvl8pPr marL="12150090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8pPr>
      <a:lvl9pPr marL="13769975" indent="-810260" algn="l" defTabSz="3239770" rtl="0" eaLnBrk="1" latinLnBrk="0" hangingPunct="1">
        <a:lnSpc>
          <a:spcPct val="90000"/>
        </a:lnSpc>
        <a:spcBef>
          <a:spcPct val="35600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1pPr>
      <a:lvl2pPr marL="161988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2pPr>
      <a:lvl3pPr marL="323977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3pPr>
      <a:lvl4pPr marL="486029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4pPr>
      <a:lvl5pPr marL="648017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5pPr>
      <a:lvl6pPr marL="810006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6pPr>
      <a:lvl7pPr marL="971994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7pPr>
      <a:lvl8pPr marL="11339830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8pPr>
      <a:lvl9pPr marL="12959715" algn="l" defTabSz="3239770" rtl="0" eaLnBrk="1" latinLnBrk="0" hangingPunct="1">
        <a:defRPr sz="63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2.xml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165475" y="1172845"/>
            <a:ext cx="6888480" cy="18637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4800">
                <a:solidFill>
                  <a:schemeClr val="bg1">
                    <a:lumMod val="8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这里写题目，建议在合适</a:t>
            </a:r>
            <a:endParaRPr lang="zh-CN" altLang="en-US" sz="4800">
              <a:solidFill>
                <a:schemeClr val="bg1">
                  <a:lumMod val="8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4800">
                <a:solidFill>
                  <a:schemeClr val="bg1">
                    <a:lumMod val="8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位置换行</a:t>
            </a:r>
            <a:endParaRPr lang="zh-CN" altLang="en-US" sz="4800">
              <a:solidFill>
                <a:schemeClr val="bg1">
                  <a:lumMod val="8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165475" y="3841750"/>
            <a:ext cx="38404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4800">
                <a:solidFill>
                  <a:schemeClr val="bg1">
                    <a:lumMod val="8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指导教师</a:t>
            </a:r>
            <a:r>
              <a:rPr lang="zh-CN" altLang="en-US" sz="4800">
                <a:solidFill>
                  <a:schemeClr val="bg1">
                    <a:lumMod val="8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名字</a:t>
            </a:r>
            <a:endParaRPr lang="zh-CN" altLang="en-US" sz="4800">
              <a:solidFill>
                <a:schemeClr val="bg1">
                  <a:lumMod val="8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165475" y="5165090"/>
            <a:ext cx="26212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4800">
                <a:solidFill>
                  <a:schemeClr val="bg1">
                    <a:lumMod val="8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学生</a:t>
            </a:r>
            <a:r>
              <a:rPr lang="zh-CN" altLang="en-US" sz="4800">
                <a:solidFill>
                  <a:schemeClr val="bg1">
                    <a:lumMod val="8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名字</a:t>
            </a:r>
            <a:endParaRPr lang="zh-CN" altLang="en-US" sz="4800">
              <a:solidFill>
                <a:schemeClr val="bg1">
                  <a:lumMod val="85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573020" y="8180705"/>
            <a:ext cx="11054080" cy="1012894"/>
          </a:xfrm>
          <a:prstGeom prst="roundRect">
            <a:avLst/>
          </a:prstGeom>
          <a:gradFill>
            <a:gsLst>
              <a:gs pos="50000">
                <a:srgbClr val="1F5FBF"/>
              </a:gs>
              <a:gs pos="0">
                <a:srgbClr val="1486CB"/>
              </a:gs>
              <a:gs pos="100000">
                <a:srgbClr val="2A34B2"/>
              </a:gs>
            </a:gsLst>
            <a:lin ang="5400000" scaled="1"/>
          </a:gradFill>
        </p:spPr>
        <p:txBody>
          <a:bodyPr wrap="square" rtlCol="0">
            <a:spAutoFit/>
          </a:bodyPr>
          <a:p>
            <a:pPr algn="ctr"/>
            <a:r>
              <a:rPr lang="en-US" altLang="zh-CN" sz="5400" spc="1200">
                <a:solidFill>
                  <a:schemeClr val="bg1"/>
                </a:solidFill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INTRO</a:t>
            </a:r>
            <a:endParaRPr lang="en-US" altLang="zh-CN" sz="5400" spc="1200">
              <a:solidFill>
                <a:schemeClr val="bg1"/>
              </a:solidFill>
              <a:uFillTx/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8773140" y="8180705"/>
            <a:ext cx="11054080" cy="1012894"/>
          </a:xfrm>
          <a:prstGeom prst="roundRect">
            <a:avLst/>
          </a:prstGeom>
          <a:gradFill>
            <a:gsLst>
              <a:gs pos="50000">
                <a:srgbClr val="1F5FBF"/>
              </a:gs>
              <a:gs pos="0">
                <a:srgbClr val="1486CB"/>
              </a:gs>
              <a:gs pos="100000">
                <a:srgbClr val="2A34B2"/>
              </a:gs>
            </a:gsLst>
            <a:lin ang="5400000" scaled="1"/>
          </a:gradFill>
        </p:spPr>
        <p:txBody>
          <a:bodyPr wrap="square" rtlCol="0">
            <a:spAutoFit/>
          </a:bodyPr>
          <a:p>
            <a:pPr algn="ctr"/>
            <a:r>
              <a:rPr lang="en-US" altLang="zh-CN" sz="5400" spc="1200">
                <a:solidFill>
                  <a:schemeClr val="bg1"/>
                </a:solidFill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RESULTS</a:t>
            </a:r>
            <a:endParaRPr lang="en-US" altLang="zh-CN" sz="5400" spc="1200">
              <a:solidFill>
                <a:schemeClr val="bg1"/>
              </a:solidFill>
              <a:uFillTx/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573020" y="16317595"/>
            <a:ext cx="11054080" cy="1012894"/>
          </a:xfrm>
          <a:prstGeom prst="roundRect">
            <a:avLst/>
          </a:prstGeom>
          <a:gradFill>
            <a:gsLst>
              <a:gs pos="50000">
                <a:srgbClr val="1F5FBF"/>
              </a:gs>
              <a:gs pos="0">
                <a:srgbClr val="1486CB"/>
              </a:gs>
              <a:gs pos="100000">
                <a:srgbClr val="2A34B2"/>
              </a:gs>
            </a:gsLst>
            <a:lin ang="5400000" scaled="1"/>
          </a:gradFill>
        </p:spPr>
        <p:txBody>
          <a:bodyPr wrap="square" rtlCol="0">
            <a:spAutoFit/>
          </a:bodyPr>
          <a:p>
            <a:pPr algn="ctr"/>
            <a:r>
              <a:rPr lang="en-US" altLang="zh-CN" sz="5400" spc="1200">
                <a:solidFill>
                  <a:schemeClr val="bg1"/>
                </a:solidFill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RESEARCH</a:t>
            </a:r>
            <a:endParaRPr lang="en-US" altLang="zh-CN" sz="5400" spc="1200">
              <a:solidFill>
                <a:schemeClr val="bg1"/>
              </a:solidFill>
              <a:uFillTx/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573020" y="34023935"/>
            <a:ext cx="11054080" cy="1012894"/>
          </a:xfrm>
          <a:prstGeom prst="roundRect">
            <a:avLst/>
          </a:prstGeom>
          <a:gradFill>
            <a:gsLst>
              <a:gs pos="50000">
                <a:srgbClr val="1F5FBF"/>
              </a:gs>
              <a:gs pos="0">
                <a:srgbClr val="1486CB"/>
              </a:gs>
              <a:gs pos="100000">
                <a:srgbClr val="2A34B2"/>
              </a:gs>
            </a:gsLst>
            <a:lin ang="5400000" scaled="1"/>
          </a:gradFill>
        </p:spPr>
        <p:txBody>
          <a:bodyPr wrap="square" rtlCol="0">
            <a:spAutoFit/>
          </a:bodyPr>
          <a:p>
            <a:pPr algn="ctr"/>
            <a:r>
              <a:rPr lang="en-US" altLang="zh-CN" sz="5400" spc="1200">
                <a:solidFill>
                  <a:schemeClr val="bg1"/>
                </a:solidFill>
                <a:uFillTx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CONCLUSION</a:t>
            </a:r>
            <a:endParaRPr lang="en-US" altLang="zh-CN" sz="5400" spc="1200">
              <a:solidFill>
                <a:schemeClr val="bg1"/>
              </a:solidFill>
              <a:uFillTx/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49655" y="10047605"/>
            <a:ext cx="14817090" cy="49339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1016000" algn="just" fontAlgn="auto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extLst>
                <a:ext uri="{35155182-B16C-46BC-9424-99874614C6A1}">
                  <wpsdc:indentchars xmlns:wpsdc="http://www.wps.cn/officeDocument/2017/drawingmlCustomData" val="200" checksum="1463267244"/>
                </a:ext>
              </a:extLst>
            </a:pPr>
            <a:r>
              <a:rPr lang="zh-CN" altLang="en-US" sz="4000">
                <a:latin typeface="黑体" panose="02010609060101010101" charset="-122"/>
                <a:ea typeface="黑体" panose="02010609060101010101" charset="-122"/>
              </a:rPr>
              <a:t>板块划分、标题、内容等可自行调整。建议采用黑体等形式字体，略微减小字号、增大行距。</a:t>
            </a:r>
            <a:endParaRPr lang="zh-CN" altLang="en-US" sz="4000">
              <a:latin typeface="黑体" panose="02010609060101010101" charset="-122"/>
              <a:ea typeface="黑体" panose="02010609060101010101" charset="-122"/>
            </a:endParaRPr>
          </a:p>
          <a:p>
            <a:pPr indent="1016000" algn="just" fontAlgn="auto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extLst>
                <a:ext uri="{35155182-B16C-46BC-9424-99874614C6A1}">
                  <wpsdc:indentchars xmlns:wpsdc="http://www.wps.cn/officeDocument/2017/drawingmlCustomData" val="200" checksum="1463267244"/>
                </a:ext>
              </a:extLst>
            </a:pPr>
            <a:r>
              <a:rPr lang="zh-CN" altLang="en-US" sz="4000">
                <a:latin typeface="黑体" panose="02010609060101010101" charset="-122"/>
                <a:ea typeface="黑体" panose="02010609060101010101" charset="-122"/>
              </a:rPr>
              <a:t>段落采用两端对齐，建议采用首行缩进和段后适当增距以方便阅读。展板较大，建议采用左右两栏的形式，自行调整栏目位置和大小。</a:t>
            </a:r>
            <a:endParaRPr lang="zh-CN" altLang="en-US" sz="4000">
              <a:latin typeface="黑体" panose="02010609060101010101" charset="-122"/>
              <a:ea typeface="黑体" panose="02010609060101010101" charset="-122"/>
            </a:endParaRPr>
          </a:p>
          <a:p>
            <a:pPr indent="1016000" algn="just" fontAlgn="auto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extLst>
                <a:ext uri="{35155182-B16C-46BC-9424-99874614C6A1}">
                  <wpsdc:indentchars xmlns:wpsdc="http://www.wps.cn/officeDocument/2017/drawingmlCustomData" val="200" checksum="1463267244"/>
                </a:ext>
              </a:extLst>
            </a:pPr>
            <a:r>
              <a:rPr lang="zh-CN" altLang="en-US" sz="4000">
                <a:latin typeface="黑体" panose="02010609060101010101" charset="-122"/>
                <a:ea typeface="黑体" panose="02010609060101010101" charset="-122"/>
              </a:rPr>
              <a:t>可直接复制本文本框作为内容文本框使用。</a:t>
            </a:r>
            <a:endParaRPr lang="zh-CN" altLang="en-US" sz="40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71245" y="18416270"/>
            <a:ext cx="14817090" cy="5467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1016000" algn="just" fontAlgn="auto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extLst>
                <a:ext uri="{35155182-B16C-46BC-9424-99874614C6A1}">
                  <wpsdc:indentchars xmlns:wpsdc="http://www.wps.cn/officeDocument/2017/drawingmlCustomData" val="200" checksum="1463267244"/>
                </a:ext>
              </a:extLst>
            </a:pPr>
            <a:r>
              <a:rPr lang="zh-CN" altLang="en-US" sz="4000">
                <a:latin typeface="黑体" panose="02010609060101010101" charset="-122"/>
                <a:ea typeface="黑体" panose="02010609060101010101" charset="-122"/>
              </a:rPr>
              <a:t>庆历四年春，滕子京谪守巴陵郡。越明年，政通人和，百废具兴，乃重修岳阳楼，增其旧制，刻唐贤今人诗赋于其上，属予作文以记之。</a:t>
            </a:r>
            <a:endParaRPr lang="zh-CN" altLang="en-US" sz="4000">
              <a:latin typeface="黑体" panose="02010609060101010101" charset="-122"/>
              <a:ea typeface="黑体" panose="02010609060101010101" charset="-122"/>
            </a:endParaRPr>
          </a:p>
          <a:p>
            <a:pPr indent="1016000" algn="just" fontAlgn="auto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extLst>
                <a:ext uri="{35155182-B16C-46BC-9424-99874614C6A1}">
                  <wpsdc:indentchars xmlns:wpsdc="http://www.wps.cn/officeDocument/2017/drawingmlCustomData" val="200" checksum="1463267244"/>
                </a:ext>
              </a:extLst>
            </a:pPr>
            <a:r>
              <a:rPr lang="zh-CN" altLang="en-US" sz="4000">
                <a:latin typeface="黑体" panose="02010609060101010101" charset="-122"/>
                <a:ea typeface="黑体" panose="02010609060101010101" charset="-122"/>
              </a:rPr>
              <a:t>予观夫巴陵胜状，在洞庭一湖。衔远山，吞长江，浩浩汤汤，横无际涯，朝晖夕阴，气象万千，此则岳阳楼之大观也，前人之述备矣。然则北通巫峡，南极潇湘，迁客骚人，多会于此，览物之情，得无异乎？</a:t>
            </a:r>
            <a:endParaRPr lang="zh-CN" altLang="en-US" sz="40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511905" y="24496395"/>
            <a:ext cx="14817090" cy="95707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1016000" algn="just" fontAlgn="auto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extLst>
                <a:ext uri="{35155182-B16C-46BC-9424-99874614C6A1}">
                  <wpsdc:indentchars xmlns:wpsdc="http://www.wps.cn/officeDocument/2017/drawingmlCustomData" val="200" checksum="1463267244"/>
                </a:ext>
              </a:extLst>
            </a:pPr>
            <a:r>
              <a:rPr lang="zh-CN" altLang="en-US" sz="4000">
                <a:latin typeface="黑体" panose="02010609060101010101" charset="-122"/>
                <a:ea typeface="黑体" panose="02010609060101010101" charset="-122"/>
              </a:rPr>
              <a:t>若夫淫雨霏霏，连月不开，阴风怒号，浊浪排空，日星隐曜，山岳潜形，商旅不行，樯倾楫摧，薄暮冥冥，虎啸猿啼。登斯楼也，则有去国怀乡，忧谗畏讥，满目萧然，感极而悲者矣。</a:t>
            </a:r>
            <a:endParaRPr lang="en-US" altLang="zh-CN" sz="4000">
              <a:latin typeface="黑体" panose="02010609060101010101" charset="-122"/>
              <a:ea typeface="黑体" panose="02010609060101010101" charset="-122"/>
            </a:endParaRPr>
          </a:p>
          <a:p>
            <a:pPr indent="1016000" algn="just" fontAlgn="auto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extLst>
                <a:ext uri="{35155182-B16C-46BC-9424-99874614C6A1}">
                  <wpsdc:indentchars xmlns:wpsdc="http://www.wps.cn/officeDocument/2017/drawingmlCustomData" val="200" checksum="1463267244"/>
                </a:ext>
              </a:extLst>
            </a:pPr>
            <a:r>
              <a:rPr lang="zh-CN" altLang="en-US" sz="4000">
                <a:latin typeface="黑体" panose="02010609060101010101" charset="-122"/>
                <a:ea typeface="黑体" panose="02010609060101010101" charset="-122"/>
              </a:rPr>
              <a:t>至若春和景明，波澜不惊，上下天光，一碧万顷，沙鸥翔集，锦鳞游泳，岸芷汀兰，郁郁青青。而或长烟一空，皓月千里，浮光跃金，静影沉璧，渔歌互答，此乐何极！登斯楼也，则有心旷神怡，宠辱偕忘，把酒临风，其喜洋洋者矣。</a:t>
            </a:r>
            <a:endParaRPr lang="zh-CN" altLang="en-US" sz="4000">
              <a:latin typeface="黑体" panose="02010609060101010101" charset="-122"/>
              <a:ea typeface="黑体" panose="02010609060101010101" charset="-122"/>
            </a:endParaRPr>
          </a:p>
          <a:p>
            <a:pPr indent="1016000" algn="just" fontAlgn="auto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extLst>
                <a:ext uri="{35155182-B16C-46BC-9424-99874614C6A1}">
                  <wpsdc:indentchars xmlns:wpsdc="http://www.wps.cn/officeDocument/2017/drawingmlCustomData" val="200" checksum="1463267244"/>
                </a:ext>
              </a:extLst>
            </a:pPr>
            <a:r>
              <a:rPr lang="zh-CN" altLang="en-US" sz="4000">
                <a:latin typeface="黑体" panose="02010609060101010101" charset="-122"/>
                <a:ea typeface="黑体" panose="02010609060101010101" charset="-122"/>
              </a:rPr>
              <a:t>嗟夫！予尝求古仁人之心，或异二者之为，何哉？不以物喜，不以己悲，居庙堂之高则忧其民，处江湖之远则忧其君。是进亦忧，退亦忧。然则何时而乐耶？其必曰：</a:t>
            </a:r>
            <a:r>
              <a:rPr lang="en-US" altLang="zh-CN" sz="4000">
                <a:latin typeface="黑体" panose="02010609060101010101" charset="-122"/>
                <a:ea typeface="黑体" panose="02010609060101010101" charset="-122"/>
              </a:rPr>
              <a:t>“</a:t>
            </a:r>
            <a:r>
              <a:rPr lang="zh-CN" altLang="en-US" sz="4000">
                <a:latin typeface="黑体" panose="02010609060101010101" charset="-122"/>
                <a:ea typeface="黑体" panose="02010609060101010101" charset="-122"/>
              </a:rPr>
              <a:t>先天下之忧而忧，后天下之乐而乐</a:t>
            </a:r>
            <a:r>
              <a:rPr lang="en-US" altLang="zh-CN" sz="4000">
                <a:latin typeface="黑体" panose="02010609060101010101" charset="-122"/>
                <a:ea typeface="黑体" panose="02010609060101010101" charset="-122"/>
              </a:rPr>
              <a:t>”</a:t>
            </a:r>
            <a:r>
              <a:rPr lang="zh-CN" altLang="en-US" sz="4000">
                <a:latin typeface="黑体" panose="02010609060101010101" charset="-122"/>
                <a:ea typeface="黑体" panose="02010609060101010101" charset="-122"/>
              </a:rPr>
              <a:t>乎！噫！微斯人，吾谁与归？</a:t>
            </a:r>
            <a:endParaRPr lang="zh-CN" altLang="en-US" sz="4000">
              <a:latin typeface="黑体" panose="02010609060101010101" charset="-122"/>
              <a:ea typeface="黑体" panose="02010609060101010101" charset="-122"/>
            </a:endParaRPr>
          </a:p>
          <a:p>
            <a:pPr indent="1016000" algn="just" fontAlgn="auto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extLst>
                <a:ext uri="{35155182-B16C-46BC-9424-99874614C6A1}">
                  <wpsdc:indentchars xmlns:wpsdc="http://www.wps.cn/officeDocument/2017/drawingmlCustomData" val="200" checksum="1463267244"/>
                </a:ext>
              </a:extLst>
            </a:pPr>
            <a:r>
              <a:rPr lang="zh-CN" altLang="en-US" sz="4000">
                <a:latin typeface="黑体" panose="02010609060101010101" charset="-122"/>
                <a:ea typeface="黑体" panose="02010609060101010101" charset="-122"/>
              </a:rPr>
              <a:t>时六年九月十五日。</a:t>
            </a:r>
            <a:endParaRPr lang="zh-CN" altLang="en-US" sz="400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2" name="https://docer-ks3.wpscdn.cn/picture/54672018/60a02aed61947692d9c3daac6e13dab0_612.jpg" descr="Abstract landscape background. Mesh structure. Polygonal wireframe background.Height field infographic design.3d rendering.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1965" y="24999950"/>
            <a:ext cx="10156190" cy="6768465"/>
          </a:xfrm>
          <a:prstGeom prst="rect">
            <a:avLst/>
          </a:prstGeom>
        </p:spPr>
      </p:pic>
      <p:pic>
        <p:nvPicPr>
          <p:cNvPr id="13" name="https://docer-ks3.wpscdn.cn/picture/19629314/fa85829ae1918733e76f7951e746dc60_612.jpg" descr="3d infographic background, business concept. 3D illustrat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1905" y="10807700"/>
            <a:ext cx="7614285" cy="5074920"/>
          </a:xfrm>
          <a:prstGeom prst="rect">
            <a:avLst/>
          </a:prstGeom>
        </p:spPr>
      </p:pic>
      <p:pic>
        <p:nvPicPr>
          <p:cNvPr id="16" name="https://docer-ks3.wpscdn.cn/picture/215596986/61f8224825dc472361e933350d1e48ce_612.jpg" descr="三维极简主义插图与商业图形和分析数据等距。在线统计和数据分析。黑色背景隔离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26190" y="10802620"/>
            <a:ext cx="7202805" cy="5080000"/>
          </a:xfrm>
          <a:prstGeom prst="rect">
            <a:avLst/>
          </a:prstGeom>
        </p:spPr>
      </p:pic>
      <p:pic>
        <p:nvPicPr>
          <p:cNvPr id="18" name="https://docer-ks3.wpscdn.cn/picture/19214725/0ac89f7bedbe05a6e2121435030421f1_612.jpg" descr="Progress chart made of bricks. Isometric composition of colourful toys on white table.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35320" y="16658590"/>
            <a:ext cx="11730355" cy="7225030"/>
          </a:xfrm>
          <a:prstGeom prst="rect">
            <a:avLst/>
          </a:prstGeom>
        </p:spPr>
      </p:pic>
      <p:sp>
        <p:nvSpPr>
          <p:cNvPr id="20" name="圆角矩形 19"/>
          <p:cNvSpPr/>
          <p:nvPr/>
        </p:nvSpPr>
        <p:spPr>
          <a:xfrm>
            <a:off x="1071245" y="35352355"/>
            <a:ext cx="30257115" cy="468249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28365450" y="38220650"/>
            <a:ext cx="2489200" cy="2489200"/>
          </a:xfrm>
          <a:prstGeom prst="ellipse">
            <a:avLst/>
          </a:prstGeom>
          <a:gradFill>
            <a:gsLst>
              <a:gs pos="50000">
                <a:schemeClr val="accent2"/>
              </a:gs>
              <a:gs pos="0">
                <a:schemeClr val="accent2">
                  <a:lumMod val="25000"/>
                  <a:lumOff val="75000"/>
                </a:schemeClr>
              </a:gs>
              <a:gs pos="100000">
                <a:schemeClr val="accent2">
                  <a:lumMod val="85000"/>
                </a:schemeClr>
              </a:gs>
            </a:gsLst>
            <a:lin ang="5400000" scaled="1"/>
          </a:gra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rtlCol="0" anchor="ctr"/>
          <a:p>
            <a:pPr algn="ctr"/>
            <a:r>
              <a:rPr lang="en-US" altLang="zh-CN" sz="11500"/>
              <a:t>01</a:t>
            </a:r>
            <a:endParaRPr lang="en-US" altLang="zh-CN" sz="11500"/>
          </a:p>
        </p:txBody>
      </p:sp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  <p:tag name="resource_record_key" val="{&quot;13&quot;:[4364907,4364942],&quot;65&quot;:[20205081]}"/>
</p:tagLst>
</file>

<file path=ppt/tags/tag3.xml><?xml version="1.0" encoding="utf-8"?>
<p:tagLst xmlns:p="http://schemas.openxmlformats.org/presentationml/2006/main">
  <p:tag name="resource_record_key" val="{&quot;13&quot;:[4364907,4364942],&quot;65&quot;:[20205081]}"/>
</p:tagLst>
</file>

<file path=ppt/theme/theme1.xml><?xml version="1.0" encoding="utf-8"?>
<a:theme xmlns:a="http://schemas.openxmlformats.org/drawingml/2006/main" name="论坛展板底图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623</Words>
  <Application>WPS 演示</Application>
  <PresentationFormat>宽屏</PresentationFormat>
  <Paragraphs>29</Paragraphs>
  <Slides>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宋体</vt:lpstr>
      <vt:lpstr>Wingdings</vt:lpstr>
      <vt:lpstr>Wingdings</vt:lpstr>
      <vt:lpstr>黑体</vt:lpstr>
      <vt:lpstr>微软雅黑</vt:lpstr>
      <vt:lpstr>Arial Unicode MS</vt:lpstr>
      <vt:lpstr>Calibri</vt:lpstr>
      <vt:lpstr>论坛展板底图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jimmyqu</cp:lastModifiedBy>
  <cp:revision>204</cp:revision>
  <dcterms:created xsi:type="dcterms:W3CDTF">2019-06-19T02:08:00Z</dcterms:created>
  <dcterms:modified xsi:type="dcterms:W3CDTF">2025-04-30T02:41:55Z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2052-12.1.0.20784</vt:lpwstr>
  </property>
  <property fmtid="{D5CDD505-2E9C-101B-9397-08002B2CF9AE}" pid="3" name="ICV">
    <vt:lpwstr>ACB52FE3CA754EA98A2757D2BD697BE6_13</vt:lpwstr>
  </property>
</Properties>
</file>