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</p:sldIdLst>
  <p:sldSz cx="32397700" cy="43192700"/>
  <p:notesSz cx="6858000" cy="9144000"/>
  <p:embeddedFontLst>
    <p:embeddedFont>
      <p:font typeface="字由源黑" charset="-122"/>
      <p:bold r:id="rId8"/>
    </p:embeddedFont>
    <p:embeddedFont>
      <p:font typeface="Calibri" panose="020F050202020403020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05370604" name="鹤艳" initials="鹤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commentAuthors" Target="commentAuthors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font" Target="fonts/font5.fntdata"/><Relationship Id="rId11" Type="http://schemas.openxmlformats.org/officeDocument/2006/relationships/font" Target="fonts/font4.fntdata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05370604" dt="2026-03-31T17:17:04.467" idx="1">
    <p:pos x="13254" y="137"/>
    <p:text>这里放博士生论坛logo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0" Type="http://schemas.openxmlformats.org/officeDocument/2006/relationships/comments" Target="../comments/commen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2573017" y="8180708"/>
            <a:ext cx="11054077" cy="1012898"/>
            <a:chOff x="0" y="0"/>
            <a:chExt cx="14738769" cy="13505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738731" cy="1350518"/>
            </a:xfrm>
            <a:custGeom>
              <a:avLst/>
              <a:gdLst/>
              <a:ahLst/>
              <a:cxnLst/>
              <a:rect l="l" t="t" r="r" b="b"/>
              <a:pathLst>
                <a:path w="14738731" h="1350518">
                  <a:moveTo>
                    <a:pt x="0" y="225044"/>
                  </a:moveTo>
                  <a:cubicBezTo>
                    <a:pt x="0" y="100838"/>
                    <a:pt x="100838" y="0"/>
                    <a:pt x="225044" y="0"/>
                  </a:cubicBezTo>
                  <a:lnTo>
                    <a:pt x="14513688" y="0"/>
                  </a:lnTo>
                  <a:cubicBezTo>
                    <a:pt x="14638021" y="0"/>
                    <a:pt x="14738731" y="100838"/>
                    <a:pt x="14738731" y="225044"/>
                  </a:cubicBezTo>
                  <a:lnTo>
                    <a:pt x="14738731" y="1125474"/>
                  </a:lnTo>
                  <a:cubicBezTo>
                    <a:pt x="14738731" y="1249807"/>
                    <a:pt x="14637894" y="1350518"/>
                    <a:pt x="14513688" y="1350518"/>
                  </a:cubicBezTo>
                  <a:lnTo>
                    <a:pt x="225044" y="1350518"/>
                  </a:lnTo>
                  <a:cubicBezTo>
                    <a:pt x="100838" y="1350518"/>
                    <a:pt x="0" y="1249807"/>
                    <a:pt x="0" y="1125474"/>
                  </a:cubicBezTo>
                  <a:close/>
                </a:path>
              </a:pathLst>
            </a:custGeom>
            <a:gradFill rotWithShape="1">
              <a:gsLst>
                <a:gs pos="0">
                  <a:srgbClr val="1F5FBF">
                    <a:alpha val="100000"/>
                  </a:srgbClr>
                </a:gs>
                <a:gs pos="50000">
                  <a:srgbClr val="1486CB">
                    <a:alpha val="100000"/>
                  </a:srgbClr>
                </a:gs>
                <a:gs pos="100000">
                  <a:srgbClr val="2A34B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4738769" cy="137910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6480"/>
                </a:lnSpc>
              </a:pPr>
              <a:r>
                <a:rPr lang="en-US" sz="5400" spc="12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INTRO</a:t>
              </a:r>
              <a:endParaRPr lang="en-US" sz="5400" spc="12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18773137" y="8180708"/>
            <a:ext cx="11054077" cy="1012898"/>
            <a:chOff x="0" y="0"/>
            <a:chExt cx="14738769" cy="13505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738731" cy="1350518"/>
            </a:xfrm>
            <a:custGeom>
              <a:avLst/>
              <a:gdLst/>
              <a:ahLst/>
              <a:cxnLst/>
              <a:rect l="l" t="t" r="r" b="b"/>
              <a:pathLst>
                <a:path w="14738731" h="1350518">
                  <a:moveTo>
                    <a:pt x="0" y="225044"/>
                  </a:moveTo>
                  <a:cubicBezTo>
                    <a:pt x="0" y="100838"/>
                    <a:pt x="100838" y="0"/>
                    <a:pt x="225044" y="0"/>
                  </a:cubicBezTo>
                  <a:lnTo>
                    <a:pt x="14513688" y="0"/>
                  </a:lnTo>
                  <a:cubicBezTo>
                    <a:pt x="14638021" y="0"/>
                    <a:pt x="14738731" y="100838"/>
                    <a:pt x="14738731" y="225044"/>
                  </a:cubicBezTo>
                  <a:lnTo>
                    <a:pt x="14738731" y="1125474"/>
                  </a:lnTo>
                  <a:cubicBezTo>
                    <a:pt x="14738731" y="1249807"/>
                    <a:pt x="14637894" y="1350518"/>
                    <a:pt x="14513688" y="1350518"/>
                  </a:cubicBezTo>
                  <a:lnTo>
                    <a:pt x="225044" y="1350518"/>
                  </a:lnTo>
                  <a:cubicBezTo>
                    <a:pt x="100838" y="1350518"/>
                    <a:pt x="0" y="1249807"/>
                    <a:pt x="0" y="1125474"/>
                  </a:cubicBezTo>
                  <a:close/>
                </a:path>
              </a:pathLst>
            </a:custGeom>
            <a:gradFill rotWithShape="1">
              <a:gsLst>
                <a:gs pos="0">
                  <a:srgbClr val="1F5FBF">
                    <a:alpha val="100000"/>
                  </a:srgbClr>
                </a:gs>
                <a:gs pos="50000">
                  <a:srgbClr val="1486CB">
                    <a:alpha val="100000"/>
                  </a:srgbClr>
                </a:gs>
                <a:gs pos="100000">
                  <a:srgbClr val="2A34B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4738769" cy="137910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6480"/>
                </a:lnSpc>
              </a:pPr>
              <a:r>
                <a:rPr lang="en-US" sz="5400" spc="12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RESULTS</a:t>
              </a:r>
              <a:endParaRPr lang="en-US" sz="5400" spc="12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2573017" y="16317592"/>
            <a:ext cx="11054077" cy="1012898"/>
            <a:chOff x="0" y="0"/>
            <a:chExt cx="14738769" cy="13505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738731" cy="1350518"/>
            </a:xfrm>
            <a:custGeom>
              <a:avLst/>
              <a:gdLst/>
              <a:ahLst/>
              <a:cxnLst/>
              <a:rect l="l" t="t" r="r" b="b"/>
              <a:pathLst>
                <a:path w="14738731" h="1350518">
                  <a:moveTo>
                    <a:pt x="0" y="225044"/>
                  </a:moveTo>
                  <a:cubicBezTo>
                    <a:pt x="0" y="100838"/>
                    <a:pt x="100838" y="0"/>
                    <a:pt x="225044" y="0"/>
                  </a:cubicBezTo>
                  <a:lnTo>
                    <a:pt x="14513688" y="0"/>
                  </a:lnTo>
                  <a:cubicBezTo>
                    <a:pt x="14638021" y="0"/>
                    <a:pt x="14738731" y="100838"/>
                    <a:pt x="14738731" y="225044"/>
                  </a:cubicBezTo>
                  <a:lnTo>
                    <a:pt x="14738731" y="1125474"/>
                  </a:lnTo>
                  <a:cubicBezTo>
                    <a:pt x="14738731" y="1249807"/>
                    <a:pt x="14637894" y="1350518"/>
                    <a:pt x="14513688" y="1350518"/>
                  </a:cubicBezTo>
                  <a:lnTo>
                    <a:pt x="225044" y="1350518"/>
                  </a:lnTo>
                  <a:cubicBezTo>
                    <a:pt x="100838" y="1350518"/>
                    <a:pt x="0" y="1249807"/>
                    <a:pt x="0" y="1125474"/>
                  </a:cubicBezTo>
                  <a:close/>
                </a:path>
              </a:pathLst>
            </a:custGeom>
            <a:gradFill rotWithShape="1">
              <a:gsLst>
                <a:gs pos="0">
                  <a:srgbClr val="1F5FBF">
                    <a:alpha val="100000"/>
                  </a:srgbClr>
                </a:gs>
                <a:gs pos="50000">
                  <a:srgbClr val="1486CB">
                    <a:alpha val="100000"/>
                  </a:srgbClr>
                </a:gs>
                <a:gs pos="100000">
                  <a:srgbClr val="2A34B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4738769" cy="137910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6480"/>
                </a:lnSpc>
              </a:pPr>
              <a:r>
                <a:rPr lang="en-US" sz="5400" spc="12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RESEARCH</a:t>
              </a:r>
              <a:endParaRPr lang="en-US" sz="5400" spc="12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2573017" y="34023938"/>
            <a:ext cx="11054077" cy="1012898"/>
            <a:chOff x="0" y="0"/>
            <a:chExt cx="14738769" cy="13505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738731" cy="1350518"/>
            </a:xfrm>
            <a:custGeom>
              <a:avLst/>
              <a:gdLst/>
              <a:ahLst/>
              <a:cxnLst/>
              <a:rect l="l" t="t" r="r" b="b"/>
              <a:pathLst>
                <a:path w="14738731" h="1350518">
                  <a:moveTo>
                    <a:pt x="0" y="225044"/>
                  </a:moveTo>
                  <a:cubicBezTo>
                    <a:pt x="0" y="100838"/>
                    <a:pt x="100838" y="0"/>
                    <a:pt x="225044" y="0"/>
                  </a:cubicBezTo>
                  <a:lnTo>
                    <a:pt x="14513688" y="0"/>
                  </a:lnTo>
                  <a:cubicBezTo>
                    <a:pt x="14638021" y="0"/>
                    <a:pt x="14738731" y="100838"/>
                    <a:pt x="14738731" y="225044"/>
                  </a:cubicBezTo>
                  <a:lnTo>
                    <a:pt x="14738731" y="1125474"/>
                  </a:lnTo>
                  <a:cubicBezTo>
                    <a:pt x="14738731" y="1249807"/>
                    <a:pt x="14637894" y="1350518"/>
                    <a:pt x="14513688" y="1350518"/>
                  </a:cubicBezTo>
                  <a:lnTo>
                    <a:pt x="225044" y="1350518"/>
                  </a:lnTo>
                  <a:cubicBezTo>
                    <a:pt x="100838" y="1350518"/>
                    <a:pt x="0" y="1249807"/>
                    <a:pt x="0" y="1125474"/>
                  </a:cubicBezTo>
                  <a:close/>
                </a:path>
              </a:pathLst>
            </a:custGeom>
            <a:gradFill rotWithShape="1">
              <a:gsLst>
                <a:gs pos="0">
                  <a:srgbClr val="1F5FBF">
                    <a:alpha val="100000"/>
                  </a:srgbClr>
                </a:gs>
                <a:gs pos="50000">
                  <a:srgbClr val="1486CB">
                    <a:alpha val="100000"/>
                  </a:srgbClr>
                </a:gs>
                <a:gs pos="100000">
                  <a:srgbClr val="2A34B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738769" cy="137910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6480"/>
                </a:lnSpc>
              </a:pPr>
              <a:r>
                <a:rPr lang="en-US" sz="5400" spc="12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CONCLUSION</a:t>
              </a:r>
              <a:endParaRPr lang="en-US" sz="5400" spc="12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0">
            <a:off x="3021968" y="24999953"/>
            <a:ext cx="10156193" cy="6768465"/>
            <a:chOff x="0" y="0"/>
            <a:chExt cx="13541591" cy="9024620"/>
          </a:xfrm>
        </p:grpSpPr>
        <p:sp>
          <p:nvSpPr>
            <p:cNvPr id="15" name="Freeform 15" descr="Abstract landscape background. Mesh structure. Polygonal wireframe background.Height field infographic design.3d rendering."/>
            <p:cNvSpPr/>
            <p:nvPr/>
          </p:nvSpPr>
          <p:spPr>
            <a:xfrm>
              <a:off x="0" y="0"/>
              <a:ext cx="13541629" cy="9024620"/>
            </a:xfrm>
            <a:custGeom>
              <a:avLst/>
              <a:gdLst/>
              <a:ahLst/>
              <a:cxnLst/>
              <a:rect l="l" t="t" r="r" b="b"/>
              <a:pathLst>
                <a:path w="13541629" h="9024620">
                  <a:moveTo>
                    <a:pt x="0" y="0"/>
                  </a:moveTo>
                  <a:lnTo>
                    <a:pt x="13541629" y="0"/>
                  </a:lnTo>
                  <a:lnTo>
                    <a:pt x="13541629" y="9024620"/>
                  </a:lnTo>
                  <a:lnTo>
                    <a:pt x="0" y="9024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 t="-2" b="-2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 rot="0">
            <a:off x="16511902" y="10807703"/>
            <a:ext cx="7614285" cy="5074920"/>
            <a:chOff x="0" y="0"/>
            <a:chExt cx="10152380" cy="6766560"/>
          </a:xfrm>
        </p:grpSpPr>
        <p:sp>
          <p:nvSpPr>
            <p:cNvPr id="17" name="Freeform 17" descr="3d infographic background, business concept. 3D illustrating"/>
            <p:cNvSpPr/>
            <p:nvPr/>
          </p:nvSpPr>
          <p:spPr>
            <a:xfrm>
              <a:off x="0" y="0"/>
              <a:ext cx="10152380" cy="6766560"/>
            </a:xfrm>
            <a:custGeom>
              <a:avLst/>
              <a:gdLst/>
              <a:ahLst/>
              <a:cxnLst/>
              <a:rect l="l" t="t" r="r" b="b"/>
              <a:pathLst>
                <a:path w="10152380" h="6766560">
                  <a:moveTo>
                    <a:pt x="0" y="0"/>
                  </a:moveTo>
                  <a:lnTo>
                    <a:pt x="10152380" y="0"/>
                  </a:lnTo>
                  <a:lnTo>
                    <a:pt x="10152380" y="6766560"/>
                  </a:lnTo>
                  <a:lnTo>
                    <a:pt x="0" y="6766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 rot="0">
            <a:off x="24126187" y="10802617"/>
            <a:ext cx="7202805" cy="5079997"/>
            <a:chOff x="0" y="0"/>
            <a:chExt cx="9603740" cy="6773329"/>
          </a:xfrm>
        </p:grpSpPr>
        <p:sp>
          <p:nvSpPr>
            <p:cNvPr id="19" name="Freeform 19" descr="三维极简主义插图与商业图形和分析数据等距。在线统计和数据分析。黑色背景隔离"/>
            <p:cNvSpPr/>
            <p:nvPr/>
          </p:nvSpPr>
          <p:spPr>
            <a:xfrm>
              <a:off x="0" y="0"/>
              <a:ext cx="9603740" cy="6773291"/>
            </a:xfrm>
            <a:custGeom>
              <a:avLst/>
              <a:gdLst/>
              <a:ahLst/>
              <a:cxnLst/>
              <a:rect l="l" t="t" r="r" b="b"/>
              <a:pathLst>
                <a:path w="9603740" h="6773291">
                  <a:moveTo>
                    <a:pt x="0" y="0"/>
                  </a:moveTo>
                  <a:lnTo>
                    <a:pt x="9603740" y="0"/>
                  </a:lnTo>
                  <a:lnTo>
                    <a:pt x="9603740" y="6773291"/>
                  </a:lnTo>
                  <a:lnTo>
                    <a:pt x="0" y="6773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1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 rot="0">
            <a:off x="18435323" y="16658587"/>
            <a:ext cx="11730352" cy="7225027"/>
            <a:chOff x="0" y="0"/>
            <a:chExt cx="15640469" cy="9633369"/>
          </a:xfrm>
        </p:grpSpPr>
        <p:sp>
          <p:nvSpPr>
            <p:cNvPr id="21" name="Freeform 21" descr="Progress chart made of bricks. Isometric composition of colourful toys on white table."/>
            <p:cNvSpPr/>
            <p:nvPr/>
          </p:nvSpPr>
          <p:spPr>
            <a:xfrm>
              <a:off x="0" y="0"/>
              <a:ext cx="15640431" cy="9633331"/>
            </a:xfrm>
            <a:custGeom>
              <a:avLst/>
              <a:gdLst/>
              <a:ahLst/>
              <a:cxnLst/>
              <a:rect l="l" t="t" r="r" b="b"/>
              <a:pathLst>
                <a:path w="15640431" h="9633331">
                  <a:moveTo>
                    <a:pt x="0" y="0"/>
                  </a:moveTo>
                  <a:lnTo>
                    <a:pt x="15640431" y="0"/>
                  </a:lnTo>
                  <a:lnTo>
                    <a:pt x="15640431" y="9633331"/>
                  </a:lnTo>
                  <a:lnTo>
                    <a:pt x="0" y="96333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" r="-3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 rot="0">
            <a:off x="1071248" y="35352352"/>
            <a:ext cx="30257115" cy="4682490"/>
            <a:chOff x="0" y="0"/>
            <a:chExt cx="40342820" cy="62433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0342818" cy="6243320"/>
            </a:xfrm>
            <a:custGeom>
              <a:avLst/>
              <a:gdLst/>
              <a:ahLst/>
              <a:cxnLst/>
              <a:rect l="l" t="t" r="r" b="b"/>
              <a:pathLst>
                <a:path w="40342818" h="6243320">
                  <a:moveTo>
                    <a:pt x="0" y="1040511"/>
                  </a:moveTo>
                  <a:cubicBezTo>
                    <a:pt x="0" y="465836"/>
                    <a:pt x="465836" y="0"/>
                    <a:pt x="1040511" y="0"/>
                  </a:cubicBezTo>
                  <a:lnTo>
                    <a:pt x="39302308" y="0"/>
                  </a:lnTo>
                  <a:cubicBezTo>
                    <a:pt x="39876983" y="0"/>
                    <a:pt x="40342818" y="465836"/>
                    <a:pt x="40342818" y="1040511"/>
                  </a:cubicBezTo>
                  <a:lnTo>
                    <a:pt x="40342818" y="5202809"/>
                  </a:lnTo>
                  <a:cubicBezTo>
                    <a:pt x="40342818" y="5777484"/>
                    <a:pt x="39876983" y="6243320"/>
                    <a:pt x="39302308" y="6243320"/>
                  </a:cubicBezTo>
                  <a:lnTo>
                    <a:pt x="1040511" y="6243320"/>
                  </a:lnTo>
                  <a:cubicBezTo>
                    <a:pt x="465836" y="6243320"/>
                    <a:pt x="0" y="5777484"/>
                    <a:pt x="0" y="5202809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24" name="Group 24"/>
          <p:cNvGrpSpPr/>
          <p:nvPr/>
        </p:nvGrpSpPr>
        <p:grpSpPr>
          <a:xfrm rot="0">
            <a:off x="28365450" y="38220653"/>
            <a:ext cx="2489197" cy="2489197"/>
            <a:chOff x="0" y="0"/>
            <a:chExt cx="3318929" cy="331892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318891" cy="3319018"/>
            </a:xfrm>
            <a:custGeom>
              <a:avLst/>
              <a:gdLst/>
              <a:ahLst/>
              <a:cxnLst/>
              <a:rect l="l" t="t" r="r" b="b"/>
              <a:pathLst>
                <a:path w="3318891" h="3319018">
                  <a:moveTo>
                    <a:pt x="0" y="1659509"/>
                  </a:moveTo>
                  <a:cubicBezTo>
                    <a:pt x="0" y="742950"/>
                    <a:pt x="742950" y="0"/>
                    <a:pt x="1659509" y="0"/>
                  </a:cubicBezTo>
                  <a:cubicBezTo>
                    <a:pt x="2576068" y="0"/>
                    <a:pt x="3318891" y="742950"/>
                    <a:pt x="3318891" y="1659509"/>
                  </a:cubicBezTo>
                  <a:cubicBezTo>
                    <a:pt x="3318891" y="2576068"/>
                    <a:pt x="2575941" y="3319018"/>
                    <a:pt x="1659382" y="3319018"/>
                  </a:cubicBezTo>
                  <a:cubicBezTo>
                    <a:pt x="742823" y="3319018"/>
                    <a:pt x="0" y="2575941"/>
                    <a:pt x="0" y="1659509"/>
                  </a:cubicBezTo>
                  <a:close/>
                </a:path>
              </a:pathLst>
            </a:custGeom>
            <a:gradFill rotWithShape="1">
              <a:gsLst>
                <a:gs pos="0">
                  <a:srgbClr val="EE822F">
                    <a:alpha val="100000"/>
                  </a:srgbClr>
                </a:gs>
                <a:gs pos="50000">
                  <a:srgbClr val="FBE0CB">
                    <a:alpha val="100000"/>
                  </a:srgbClr>
                </a:gs>
                <a:gs pos="100000">
                  <a:srgbClr val="E06C1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3318929" cy="335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00"/>
                </a:lnSpc>
              </a:pPr>
              <a:r>
                <a:rPr lang="en-US" sz="115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01</a:t>
              </a:r>
              <a:endParaRPr lang="en-US" sz="115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>
            <a:off x="-48446" y="-38847"/>
            <a:ext cx="32417115" cy="6686030"/>
          </a:xfrm>
          <a:custGeom>
            <a:avLst/>
            <a:gdLst/>
            <a:ahLst/>
            <a:cxnLst/>
            <a:rect l="l" t="t" r="r" b="b"/>
            <a:pathLst>
              <a:path w="32417115" h="6686030">
                <a:moveTo>
                  <a:pt x="0" y="0"/>
                </a:moveTo>
                <a:lnTo>
                  <a:pt x="32417116" y="0"/>
                </a:lnTo>
                <a:lnTo>
                  <a:pt x="32417116" y="6686030"/>
                </a:lnTo>
                <a:lnTo>
                  <a:pt x="0" y="66860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-48446" y="41984358"/>
            <a:ext cx="32417115" cy="1215642"/>
          </a:xfrm>
          <a:custGeom>
            <a:avLst/>
            <a:gdLst/>
            <a:ahLst/>
            <a:cxnLst/>
            <a:rect l="l" t="t" r="r" b="b"/>
            <a:pathLst>
              <a:path w="32417115" h="1215642">
                <a:moveTo>
                  <a:pt x="0" y="0"/>
                </a:moveTo>
                <a:lnTo>
                  <a:pt x="32417116" y="0"/>
                </a:lnTo>
                <a:lnTo>
                  <a:pt x="32417116" y="1215642"/>
                </a:lnTo>
                <a:lnTo>
                  <a:pt x="0" y="12156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1443352" y="1293495"/>
            <a:ext cx="1219200" cy="74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>
                <a:solidFill>
                  <a:srgbClr val="FFFFFF"/>
                </a:solidFill>
                <a:latin typeface="可画飞驰黑体-简"/>
                <a:ea typeface="可画飞驰黑体-简"/>
                <a:cs typeface="可画飞驰黑体-简"/>
                <a:sym typeface="可画飞驰黑体-简"/>
              </a:rPr>
              <a:t>题目</a:t>
            </a:r>
            <a:endParaRPr lang="en-US" sz="4800">
              <a:solidFill>
                <a:srgbClr val="FFFFFF"/>
              </a:solidFill>
              <a:latin typeface="可画飞驰黑体-简"/>
              <a:ea typeface="可画飞驰黑体-简"/>
              <a:cs typeface="可画飞驰黑体-简"/>
              <a:sym typeface="可画飞驰黑体-简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443352" y="3896992"/>
            <a:ext cx="1219200" cy="74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>
                <a:solidFill>
                  <a:srgbClr val="FFFFFF"/>
                </a:solidFill>
                <a:latin typeface="可画飞驰黑体-简"/>
                <a:ea typeface="可画飞驰黑体-简"/>
                <a:cs typeface="可画飞驰黑体-简"/>
                <a:sym typeface="可画飞驰黑体-简"/>
              </a:rPr>
              <a:t>导师</a:t>
            </a:r>
            <a:endParaRPr lang="en-US" sz="4800">
              <a:solidFill>
                <a:srgbClr val="FFFFFF"/>
              </a:solidFill>
              <a:latin typeface="可画飞驰黑体-简"/>
              <a:ea typeface="可画飞驰黑体-简"/>
              <a:cs typeface="可画飞驰黑体-简"/>
              <a:sym typeface="可画飞驰黑体-简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443352" y="5128898"/>
            <a:ext cx="1219200" cy="74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>
                <a:solidFill>
                  <a:srgbClr val="FFFFFF"/>
                </a:solidFill>
                <a:latin typeface="可画飞驰黑体-简"/>
                <a:ea typeface="可画飞驰黑体-简"/>
                <a:cs typeface="可画飞驰黑体-简"/>
                <a:sym typeface="可画飞驰黑体-简"/>
              </a:rPr>
              <a:t>作者</a:t>
            </a:r>
            <a:endParaRPr lang="en-US" sz="4800">
              <a:solidFill>
                <a:srgbClr val="FFFFFF"/>
              </a:solidFill>
              <a:latin typeface="可画飞驰黑体-简"/>
              <a:ea typeface="可画飞驰黑体-简"/>
              <a:cs typeface="可画飞驰黑体-简"/>
              <a:sym typeface="可画飞驰黑体-简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3256912" y="1094737"/>
            <a:ext cx="6705600" cy="1896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10"/>
              </a:lnSpc>
            </a:pPr>
            <a:r>
              <a:rPr lang="en-US" sz="4800">
                <a:solidFill>
                  <a:srgbClr val="D9D9D9"/>
                </a:solidFill>
                <a:latin typeface="可画飞驰黑体-简"/>
                <a:ea typeface="可画飞驰黑体-简"/>
                <a:cs typeface="可画飞驰黑体-简"/>
                <a:sym typeface="可画飞驰黑体-简"/>
              </a:rPr>
              <a:t>这里写题目，建议在合适</a:t>
            </a:r>
            <a:endParaRPr lang="en-US" sz="4800">
              <a:solidFill>
                <a:srgbClr val="D9D9D9"/>
              </a:solidFill>
              <a:latin typeface="可画飞驰黑体-简"/>
              <a:ea typeface="可画飞驰黑体-简"/>
              <a:cs typeface="可画飞驰黑体-简"/>
              <a:sym typeface="可画飞驰黑体-简"/>
            </a:endParaRPr>
          </a:p>
          <a:p>
            <a:pPr algn="l">
              <a:lnSpc>
                <a:spcPts val="6910"/>
              </a:lnSpc>
            </a:pPr>
            <a:r>
              <a:rPr lang="en-US" sz="4800">
                <a:solidFill>
                  <a:srgbClr val="D9D9D9"/>
                </a:solidFill>
                <a:latin typeface="可画飞驰黑体-简"/>
                <a:ea typeface="可画飞驰黑体-简"/>
                <a:cs typeface="可画飞驰黑体-简"/>
                <a:sym typeface="可画飞驰黑体-简"/>
              </a:rPr>
              <a:t>位置换行</a:t>
            </a:r>
            <a:endParaRPr lang="en-US" sz="4800">
              <a:solidFill>
                <a:srgbClr val="D9D9D9"/>
              </a:solidFill>
              <a:latin typeface="可画飞驰黑体-简"/>
              <a:ea typeface="可画飞驰黑体-简"/>
              <a:cs typeface="可画飞驰黑体-简"/>
              <a:sym typeface="可画飞驰黑体-简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256912" y="3877942"/>
            <a:ext cx="3657600" cy="74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>
                <a:solidFill>
                  <a:srgbClr val="D9D9D9"/>
                </a:solidFill>
                <a:latin typeface="可画飞驰黑体-简"/>
                <a:ea typeface="可画飞驰黑体-简"/>
                <a:cs typeface="可画飞驰黑体-简"/>
                <a:sym typeface="可画飞驰黑体-简"/>
              </a:rPr>
              <a:t>指导教师名字</a:t>
            </a:r>
            <a:endParaRPr lang="en-US" sz="4800">
              <a:solidFill>
                <a:srgbClr val="D9D9D9"/>
              </a:solidFill>
              <a:latin typeface="可画飞驰黑体-简"/>
              <a:ea typeface="可画飞驰黑体-简"/>
              <a:cs typeface="可画飞驰黑体-简"/>
              <a:sym typeface="可画飞驰黑体-简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256912" y="5201288"/>
            <a:ext cx="2438400" cy="74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>
                <a:solidFill>
                  <a:srgbClr val="D9D9D9"/>
                </a:solidFill>
                <a:latin typeface="可画飞驰黑体-简"/>
                <a:ea typeface="可画飞驰黑体-简"/>
                <a:cs typeface="可画飞驰黑体-简"/>
                <a:sym typeface="可画飞驰黑体-简"/>
              </a:rPr>
              <a:t>学生名字</a:t>
            </a:r>
            <a:endParaRPr lang="en-US" sz="4800">
              <a:solidFill>
                <a:srgbClr val="D9D9D9"/>
              </a:solidFill>
              <a:latin typeface="可画飞驰黑体-简"/>
              <a:ea typeface="可画飞驰黑体-简"/>
              <a:cs typeface="可画飞驰黑体-简"/>
              <a:sym typeface="可画飞驰黑体-简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141095" y="9988553"/>
            <a:ext cx="14634210" cy="494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60"/>
              </a:lnSpc>
            </a:pPr>
            <a:r>
              <a:rPr lang="en-US" sz="4000">
                <a:solidFill>
                  <a:srgbClr val="000000"/>
                </a:solidFill>
                <a:latin typeface="可画飞驰黑体-简"/>
                <a:ea typeface="可画飞驰黑体-简"/>
                <a:cs typeface="可画飞驰黑体-简"/>
                <a:sym typeface="可画飞驰黑体-简"/>
              </a:rPr>
              <a:t>板块划分、标题、内容等可自行调整。建议采用黑体等形式字体，略微减小字号、增大行距。</a:t>
            </a:r>
            <a:endParaRPr lang="en-US" sz="4000">
              <a:solidFill>
                <a:srgbClr val="000000"/>
              </a:solidFill>
              <a:latin typeface="可画飞驰黑体-简"/>
              <a:ea typeface="可画飞驰黑体-简"/>
              <a:cs typeface="可画飞驰黑体-简"/>
              <a:sym typeface="可画飞驰黑体-简"/>
            </a:endParaRPr>
          </a:p>
          <a:p>
            <a:pPr algn="just">
              <a:lnSpc>
                <a:spcPts val="5760"/>
              </a:lnSpc>
            </a:pPr>
            <a:r>
              <a:rPr lang="en-US" sz="4000">
                <a:solidFill>
                  <a:srgbClr val="000000"/>
                </a:solidFill>
                <a:latin typeface="可画飞驰黑体-简"/>
                <a:ea typeface="可画飞驰黑体-简"/>
                <a:cs typeface="可画飞驰黑体-简"/>
                <a:sym typeface="可画飞驰黑体-简"/>
              </a:rPr>
              <a:t>段落采用两端对齐，建议采用首行缩进和段后适当增距以方便阅读。展板较大，建议采用左右两栏的形式，自行调整栏目位置和大小。</a:t>
            </a:r>
            <a:endParaRPr lang="en-US" sz="4000">
              <a:solidFill>
                <a:srgbClr val="000000"/>
              </a:solidFill>
              <a:latin typeface="可画飞驰黑体-简"/>
              <a:ea typeface="可画飞驰黑体-简"/>
              <a:cs typeface="可画飞驰黑体-简"/>
              <a:sym typeface="可画飞驰黑体-简"/>
            </a:endParaRPr>
          </a:p>
          <a:p>
            <a:pPr algn="just">
              <a:lnSpc>
                <a:spcPts val="5760"/>
              </a:lnSpc>
            </a:pPr>
            <a:r>
              <a:rPr lang="en-US" sz="4000">
                <a:solidFill>
                  <a:srgbClr val="000000"/>
                </a:solidFill>
                <a:latin typeface="可画飞驰黑体-简"/>
                <a:ea typeface="可画飞驰黑体-简"/>
                <a:cs typeface="可画飞驰黑体-简"/>
                <a:sym typeface="可画飞驰黑体-简"/>
              </a:rPr>
              <a:t>可直接复制本文本框作为内容文本框使用。</a:t>
            </a:r>
            <a:endParaRPr lang="en-US" sz="4000">
              <a:solidFill>
                <a:srgbClr val="000000"/>
              </a:solidFill>
              <a:latin typeface="可画飞驰黑体-简"/>
              <a:ea typeface="可画飞驰黑体-简"/>
              <a:cs typeface="可画飞驰黑体-简"/>
              <a:sym typeface="可画飞驰黑体-简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162688" y="18357218"/>
            <a:ext cx="14634210" cy="548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60"/>
              </a:lnSpc>
            </a:pPr>
            <a:r>
              <a:rPr lang="en-US" sz="4000">
                <a:solidFill>
                  <a:srgbClr val="000000"/>
                </a:solidFill>
                <a:latin typeface="可画飞驰黑体-简"/>
                <a:ea typeface="可画飞驰黑体-简"/>
                <a:cs typeface="可画飞驰黑体-简"/>
                <a:sym typeface="可画飞驰黑体-简"/>
              </a:rPr>
              <a:t>庆历四年春，滕子京谪守巴陵郡。越明年，政通人和，百废具兴，乃重修岳阳楼，增其旧制，刻唐贤今人诗赋于其上，属予作文以记之。</a:t>
            </a:r>
            <a:endParaRPr lang="en-US" sz="4000">
              <a:solidFill>
                <a:srgbClr val="000000"/>
              </a:solidFill>
              <a:latin typeface="可画飞驰黑体-简"/>
              <a:ea typeface="可画飞驰黑体-简"/>
              <a:cs typeface="可画飞驰黑体-简"/>
              <a:sym typeface="可画飞驰黑体-简"/>
            </a:endParaRPr>
          </a:p>
          <a:p>
            <a:pPr algn="just">
              <a:lnSpc>
                <a:spcPts val="5760"/>
              </a:lnSpc>
            </a:pPr>
            <a:r>
              <a:rPr lang="en-US" sz="4000">
                <a:solidFill>
                  <a:srgbClr val="000000"/>
                </a:solidFill>
                <a:latin typeface="可画飞驰黑体-简"/>
                <a:ea typeface="可画飞驰黑体-简"/>
                <a:cs typeface="可画飞驰黑体-简"/>
                <a:sym typeface="可画飞驰黑体-简"/>
              </a:rPr>
              <a:t>予观夫巴陵胜状，在洞庭一湖。衔远山，吞长江，浩浩汤汤，横无际涯，朝晖夕阴，气象万千，此则岳阳楼之大观也，前人之述备矣。然则北通巫峡，南极潇湘，迁客骚人，多会于此，览物之情，得无异乎？</a:t>
            </a:r>
            <a:endParaRPr lang="en-US" sz="4000">
              <a:solidFill>
                <a:srgbClr val="000000"/>
              </a:solidFill>
              <a:latin typeface="可画飞驰黑体-简"/>
              <a:ea typeface="可画飞驰黑体-简"/>
              <a:cs typeface="可画飞驰黑体-简"/>
              <a:sym typeface="可画飞驰黑体-简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6603342" y="24437340"/>
            <a:ext cx="14634210" cy="9584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60"/>
              </a:lnSpc>
            </a:pPr>
            <a:r>
              <a:rPr lang="en-US" sz="4000">
                <a:solidFill>
                  <a:srgbClr val="000000"/>
                </a:solidFill>
                <a:latin typeface="可画飞驰黑体-简"/>
                <a:ea typeface="可画飞驰黑体-简"/>
                <a:cs typeface="可画飞驰黑体-简"/>
                <a:sym typeface="可画飞驰黑体-简"/>
              </a:rPr>
              <a:t>若夫淫雨霏霏，连月不开，阴风怒号，浊浪排空，日星隐曜，山岳潜形，商旅不行，樯倾楫摧，薄暮冥冥，虎啸猿啼。登斯楼也，则有去国怀乡，忧谗畏讥，满目萧然，感极而悲者矣。</a:t>
            </a:r>
            <a:endParaRPr lang="en-US" sz="4000">
              <a:solidFill>
                <a:srgbClr val="000000"/>
              </a:solidFill>
              <a:latin typeface="可画飞驰黑体-简"/>
              <a:ea typeface="可画飞驰黑体-简"/>
              <a:cs typeface="可画飞驰黑体-简"/>
              <a:sym typeface="可画飞驰黑体-简"/>
            </a:endParaRPr>
          </a:p>
          <a:p>
            <a:pPr algn="just">
              <a:lnSpc>
                <a:spcPts val="5760"/>
              </a:lnSpc>
            </a:pPr>
            <a:r>
              <a:rPr lang="en-US" sz="4000">
                <a:solidFill>
                  <a:srgbClr val="000000"/>
                </a:solidFill>
                <a:latin typeface="可画飞驰黑体-简"/>
                <a:ea typeface="可画飞驰黑体-简"/>
                <a:cs typeface="可画飞驰黑体-简"/>
                <a:sym typeface="可画飞驰黑体-简"/>
              </a:rPr>
              <a:t>至若春和景明，波澜不惊，上下天光，一碧万顷，沙鸥翔集，锦鳞游泳，岸芷汀兰，郁郁青青。而或长烟一空，皓月千里，浮光跃金，静影沉璧，渔歌互答，此乐何极！登斯楼也，则有心旷神怡，宠辱偕忘，把酒临风，其喜洋洋者矣。</a:t>
            </a:r>
            <a:endParaRPr lang="en-US" sz="4000">
              <a:solidFill>
                <a:srgbClr val="000000"/>
              </a:solidFill>
              <a:latin typeface="可画飞驰黑体-简"/>
              <a:ea typeface="可画飞驰黑体-简"/>
              <a:cs typeface="可画飞驰黑体-简"/>
              <a:sym typeface="可画飞驰黑体-简"/>
            </a:endParaRPr>
          </a:p>
          <a:p>
            <a:pPr algn="just">
              <a:lnSpc>
                <a:spcPts val="5760"/>
              </a:lnSpc>
            </a:pPr>
            <a:r>
              <a:rPr lang="en-US" sz="4000">
                <a:solidFill>
                  <a:srgbClr val="000000"/>
                </a:solidFill>
                <a:latin typeface="可画飞驰黑体-简"/>
                <a:ea typeface="可画飞驰黑体-简"/>
                <a:cs typeface="可画飞驰黑体-简"/>
                <a:sym typeface="可画飞驰黑体-简"/>
              </a:rPr>
              <a:t>嗟夫！予尝求古仁人之心，或异二者之为，何哉？不以物喜，不以己悲，居庙堂之高则忧其民，处江湖之远则忧其君。是进亦忧，退亦忧。然则何时而乐耶？其必曰：“先天下之忧而忧，后天下之乐而乐”乎！噫！微斯人，吾谁与归？</a:t>
            </a:r>
            <a:endParaRPr lang="en-US" sz="4000">
              <a:solidFill>
                <a:srgbClr val="000000"/>
              </a:solidFill>
              <a:latin typeface="可画飞驰黑体-简"/>
              <a:ea typeface="可画飞驰黑体-简"/>
              <a:cs typeface="可画飞驰黑体-简"/>
              <a:sym typeface="可画飞驰黑体-简"/>
            </a:endParaRPr>
          </a:p>
          <a:p>
            <a:pPr algn="just">
              <a:lnSpc>
                <a:spcPts val="5760"/>
              </a:lnSpc>
            </a:pPr>
            <a:r>
              <a:rPr lang="en-US" sz="4000">
                <a:solidFill>
                  <a:srgbClr val="000000"/>
                </a:solidFill>
                <a:latin typeface="可画飞驰黑体-简"/>
                <a:ea typeface="可画飞驰黑体-简"/>
                <a:cs typeface="可画飞驰黑体-简"/>
                <a:sym typeface="可画飞驰黑体-简"/>
              </a:rPr>
              <a:t>时六年九月十五日。</a:t>
            </a:r>
            <a:endParaRPr lang="en-US" sz="4000">
              <a:solidFill>
                <a:srgbClr val="000000"/>
              </a:solidFill>
              <a:latin typeface="可画飞驰黑体-简"/>
              <a:ea typeface="可画飞驰黑体-简"/>
              <a:cs typeface="可画飞驰黑体-简"/>
              <a:sym typeface="可画飞驰黑体-简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6076930" y="2691765"/>
            <a:ext cx="15252065" cy="3293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40"/>
              </a:lnSpc>
            </a:pPr>
            <a:r>
              <a:rPr lang="en-US" sz="10700">
                <a:solidFill>
                  <a:srgbClr val="FFFFFF"/>
                </a:solidFill>
                <a:latin typeface="字由源黑" charset="-122"/>
                <a:ea typeface="字由源黑" charset="-122"/>
                <a:cs typeface="字由源黑" charset="-122"/>
                <a:sym typeface="字由源黑" charset="-122"/>
              </a:rPr>
              <a:t>第四届</a:t>
            </a:r>
            <a:r>
              <a:rPr lang="zh-CN" altLang="en-US" sz="10700">
                <a:solidFill>
                  <a:srgbClr val="FFFFFF"/>
                </a:solidFill>
                <a:latin typeface="字由源黑" charset="-122"/>
                <a:ea typeface="字由源黑" charset="-122"/>
                <a:cs typeface="字由源黑" charset="-122"/>
                <a:sym typeface="字由源黑" charset="-122"/>
              </a:rPr>
              <a:t>中国汽车工程学会</a:t>
            </a:r>
            <a:r>
              <a:rPr lang="en-US" sz="10700">
                <a:solidFill>
                  <a:srgbClr val="FFFFFF"/>
                </a:solidFill>
                <a:latin typeface="字由源黑" charset="-122"/>
                <a:ea typeface="字由源黑" charset="-122"/>
                <a:cs typeface="字由源黑" charset="-122"/>
                <a:sym typeface="字由源黑" charset="-122"/>
              </a:rPr>
              <a:t>博士生学术论坛</a:t>
            </a:r>
            <a:endParaRPr lang="en-US" sz="10700">
              <a:solidFill>
                <a:srgbClr val="FFFFFF"/>
              </a:solidFill>
              <a:latin typeface="字由源黑" charset="-122"/>
              <a:ea typeface="字由源黑" charset="-122"/>
              <a:cs typeface="字由源黑" charset="-122"/>
              <a:sym typeface="字由源黑" charset="-122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25479225" y="40948869"/>
            <a:ext cx="6204779" cy="1035490"/>
          </a:xfrm>
          <a:custGeom>
            <a:avLst/>
            <a:gdLst/>
            <a:ahLst/>
            <a:cxnLst/>
            <a:rect l="l" t="t" r="r" b="b"/>
            <a:pathLst>
              <a:path w="6204779" h="1035490">
                <a:moveTo>
                  <a:pt x="0" y="0"/>
                </a:moveTo>
                <a:lnTo>
                  <a:pt x="6204779" y="0"/>
                </a:lnTo>
                <a:lnTo>
                  <a:pt x="6204779" y="1035489"/>
                </a:lnTo>
                <a:lnTo>
                  <a:pt x="0" y="10354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WPS 演示</Application>
  <PresentationFormat>On-screen Show (4:3)</PresentationFormat>
  <Paragraphs>37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宋体</vt:lpstr>
      <vt:lpstr>Wingdings</vt:lpstr>
      <vt:lpstr>Arial</vt:lpstr>
      <vt:lpstr>可画飞驰黑体-简</vt:lpstr>
      <vt:lpstr>黑体</vt:lpstr>
      <vt:lpstr>字由源黑</vt:lpstr>
      <vt:lpstr>微软雅黑</vt:lpstr>
      <vt:lpstr>Arial Unicode MS</vt:lpstr>
      <vt:lpstr>Calibri</vt:lpstr>
      <vt:lpstr>可画飞驰黑体-简</vt:lpstr>
      <vt:lpstr>方正坦黑体 简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附件1.海报模板.pptx</dc:title>
  <dc:creator/>
  <cp:lastModifiedBy>王永环</cp:lastModifiedBy>
  <cp:revision>3</cp:revision>
  <dcterms:created xsi:type="dcterms:W3CDTF">2026-03-31T09:17:00Z</dcterms:created>
  <dcterms:modified xsi:type="dcterms:W3CDTF">2026-04-02T09:57:33Z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{"Label":"1","ContentProducer":"001191110105MA01AN806X00000","ProduceID":"DAHFgGPB7WQ","ReservedCode1":"","ContentPropagator":"001191110105MA01AN806X00000","PropagateID":"DAHFgGPB7WQ","ReservedCode2":""}</vt:lpwstr>
  </property>
  <property fmtid="{D5CDD505-2E9C-101B-9397-08002B2CF9AE}" pid="3" name="ICV">
    <vt:lpwstr>90B75349B3C46E371591CB6977BA0E24_42</vt:lpwstr>
  </property>
  <property fmtid="{D5CDD505-2E9C-101B-9397-08002B2CF9AE}" pid="4" name="KSOProductBuildVer">
    <vt:lpwstr>2052-12.1.0.25225</vt:lpwstr>
  </property>
</Properties>
</file>